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7" r:id="rId5"/>
    <p:sldId id="258" r:id="rId6"/>
    <p:sldId id="261" r:id="rId7"/>
    <p:sldId id="262" r:id="rId8"/>
    <p:sldId id="266" r:id="rId9"/>
    <p:sldId id="263" r:id="rId10"/>
    <p:sldId id="264"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3A87936-5600-4A8A-A8DE-05EEC15450D4}"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9513B5DB-38E9-4FCA-880A-AF24F1FEA426}">
      <dgm:prSet/>
      <dgm:spPr/>
      <dgm:t>
        <a:bodyPr/>
        <a:lstStyle/>
        <a:p>
          <a:pPr algn="r"/>
          <a:r>
            <a:rPr lang="he-IL" dirty="0"/>
            <a:t>תחילה ננסה להכיר את הרגשות השונים, לזהות אותם ולשיים אותם, על מנת שנוכל להבחין בין רגש אחד למשנהו.</a:t>
          </a:r>
          <a:endParaRPr lang="en-US" dirty="0"/>
        </a:p>
      </dgm:t>
    </dgm:pt>
    <dgm:pt modelId="{BFC0029F-5EB7-4D16-ABD4-BEEDF7422DA8}" type="parTrans" cxnId="{0C6A26EF-9B4D-464A-8F1D-1005E11C3EA0}">
      <dgm:prSet/>
      <dgm:spPr/>
      <dgm:t>
        <a:bodyPr/>
        <a:lstStyle/>
        <a:p>
          <a:endParaRPr lang="en-US"/>
        </a:p>
      </dgm:t>
    </dgm:pt>
    <dgm:pt modelId="{97F35019-BFF3-4804-B51B-932717DFE55C}" type="sibTrans" cxnId="{0C6A26EF-9B4D-464A-8F1D-1005E11C3EA0}">
      <dgm:prSet/>
      <dgm:spPr/>
      <dgm:t>
        <a:bodyPr/>
        <a:lstStyle/>
        <a:p>
          <a:endParaRPr lang="en-US"/>
        </a:p>
      </dgm:t>
    </dgm:pt>
    <dgm:pt modelId="{665A50BC-83FC-4706-806C-C71F83A697DE}">
      <dgm:prSet/>
      <dgm:spPr/>
      <dgm:t>
        <a:bodyPr/>
        <a:lstStyle/>
        <a:p>
          <a:pPr algn="r"/>
          <a:r>
            <a:rPr lang="he-IL" dirty="0"/>
            <a:t>יש להתייחס להבנת רגשות בהתאם לגיל הילד. עם ילדים צעירים יותר יש להתמקד ברפרטואר מוגבל, כגון: שמחה, כעס, פחד, עצב, קנאה, ביישנות ואהבה.</a:t>
          </a:r>
          <a:endParaRPr lang="en-US" dirty="0"/>
        </a:p>
      </dgm:t>
    </dgm:pt>
    <dgm:pt modelId="{5366A8E9-EEFB-4DFB-8974-647D1810D187}" type="parTrans" cxnId="{C9422960-F5BB-4EEE-BB15-72664647B037}">
      <dgm:prSet/>
      <dgm:spPr/>
      <dgm:t>
        <a:bodyPr/>
        <a:lstStyle/>
        <a:p>
          <a:endParaRPr lang="en-US"/>
        </a:p>
      </dgm:t>
    </dgm:pt>
    <dgm:pt modelId="{065B1B73-362C-4CEF-BD4E-E4834471AAC8}" type="sibTrans" cxnId="{C9422960-F5BB-4EEE-BB15-72664647B037}">
      <dgm:prSet/>
      <dgm:spPr/>
      <dgm:t>
        <a:bodyPr/>
        <a:lstStyle/>
        <a:p>
          <a:endParaRPr lang="en-US"/>
        </a:p>
      </dgm:t>
    </dgm:pt>
    <dgm:pt modelId="{455FB084-EF2D-4F06-8A35-C560F257282F}">
      <dgm:prSet/>
      <dgm:spPr/>
      <dgm:t>
        <a:bodyPr/>
        <a:lstStyle/>
        <a:p>
          <a:pPr algn="r"/>
          <a:r>
            <a:rPr lang="he-IL" dirty="0"/>
            <a:t>עם ילדים בוגרים יותר ניתן להרחיב את ההסתכלות גם לרגשות נוספים, דוגמת אשמה, עלבון, תסכול וכולי. </a:t>
          </a:r>
          <a:endParaRPr lang="en-US" dirty="0"/>
        </a:p>
      </dgm:t>
    </dgm:pt>
    <dgm:pt modelId="{4CC0EB53-BF59-41A6-ABD5-6AA8629657F4}" type="parTrans" cxnId="{F125ED62-5C60-40AB-B7F4-09ED5832B251}">
      <dgm:prSet/>
      <dgm:spPr/>
      <dgm:t>
        <a:bodyPr/>
        <a:lstStyle/>
        <a:p>
          <a:endParaRPr lang="en-US"/>
        </a:p>
      </dgm:t>
    </dgm:pt>
    <dgm:pt modelId="{DD150171-91B4-44DA-88AF-AD85153E54FB}" type="sibTrans" cxnId="{F125ED62-5C60-40AB-B7F4-09ED5832B251}">
      <dgm:prSet/>
      <dgm:spPr/>
      <dgm:t>
        <a:bodyPr/>
        <a:lstStyle/>
        <a:p>
          <a:endParaRPr lang="en-US"/>
        </a:p>
      </dgm:t>
    </dgm:pt>
    <dgm:pt modelId="{E96BE7C1-E07B-4D2A-AEDE-D5C8B31DC957}" type="pres">
      <dgm:prSet presAssocID="{C3A87936-5600-4A8A-A8DE-05EEC15450D4}" presName="outerComposite" presStyleCnt="0">
        <dgm:presLayoutVars>
          <dgm:chMax val="5"/>
          <dgm:dir/>
          <dgm:resizeHandles val="exact"/>
        </dgm:presLayoutVars>
      </dgm:prSet>
      <dgm:spPr/>
    </dgm:pt>
    <dgm:pt modelId="{F95488FA-786A-4CF4-A508-E9D699B35D88}" type="pres">
      <dgm:prSet presAssocID="{C3A87936-5600-4A8A-A8DE-05EEC15450D4}" presName="dummyMaxCanvas" presStyleCnt="0">
        <dgm:presLayoutVars/>
      </dgm:prSet>
      <dgm:spPr/>
    </dgm:pt>
    <dgm:pt modelId="{6399124C-0F27-45E4-86EE-8821A5E97CA0}" type="pres">
      <dgm:prSet presAssocID="{C3A87936-5600-4A8A-A8DE-05EEC15450D4}" presName="ThreeNodes_1" presStyleLbl="node1" presStyleIdx="0" presStyleCnt="3" custLinFactNeighborX="17647">
        <dgm:presLayoutVars>
          <dgm:bulletEnabled val="1"/>
        </dgm:presLayoutVars>
      </dgm:prSet>
      <dgm:spPr/>
    </dgm:pt>
    <dgm:pt modelId="{5D1CCC1C-974F-4529-8946-A6FB4E5A7A6D}" type="pres">
      <dgm:prSet presAssocID="{C3A87936-5600-4A8A-A8DE-05EEC15450D4}" presName="ThreeNodes_2" presStyleLbl="node1" presStyleIdx="1" presStyleCnt="3">
        <dgm:presLayoutVars>
          <dgm:bulletEnabled val="1"/>
        </dgm:presLayoutVars>
      </dgm:prSet>
      <dgm:spPr/>
    </dgm:pt>
    <dgm:pt modelId="{32766F83-A872-4AB1-BE81-EE7DD815A559}" type="pres">
      <dgm:prSet presAssocID="{C3A87936-5600-4A8A-A8DE-05EEC15450D4}" presName="ThreeNodes_3" presStyleLbl="node1" presStyleIdx="2" presStyleCnt="3" custLinFactNeighborX="-17647" custLinFactNeighborY="3891">
        <dgm:presLayoutVars>
          <dgm:bulletEnabled val="1"/>
        </dgm:presLayoutVars>
      </dgm:prSet>
      <dgm:spPr/>
    </dgm:pt>
    <dgm:pt modelId="{39D3065B-BEF2-4779-AA3B-DE27EC24AC58}" type="pres">
      <dgm:prSet presAssocID="{C3A87936-5600-4A8A-A8DE-05EEC15450D4}" presName="ThreeConn_1-2" presStyleLbl="fgAccFollowNode1" presStyleIdx="0" presStyleCnt="2" custLinFactX="-500000" custLinFactNeighborX="-574433" custLinFactNeighborY="-11971">
        <dgm:presLayoutVars>
          <dgm:bulletEnabled val="1"/>
        </dgm:presLayoutVars>
      </dgm:prSet>
      <dgm:spPr/>
    </dgm:pt>
    <dgm:pt modelId="{2E9F0738-51B1-4866-AE09-F4223508B895}" type="pres">
      <dgm:prSet presAssocID="{C3A87936-5600-4A8A-A8DE-05EEC15450D4}" presName="ThreeConn_2-3" presStyleLbl="fgAccFollowNode1" presStyleIdx="1" presStyleCnt="2" custLinFactX="-643790" custLinFactNeighborX="-700000" custLinFactNeighborY="1496">
        <dgm:presLayoutVars>
          <dgm:bulletEnabled val="1"/>
        </dgm:presLayoutVars>
      </dgm:prSet>
      <dgm:spPr/>
    </dgm:pt>
    <dgm:pt modelId="{F3364C1A-0A89-42FD-B57E-29B8A59942E0}" type="pres">
      <dgm:prSet presAssocID="{C3A87936-5600-4A8A-A8DE-05EEC15450D4}" presName="ThreeNodes_1_text" presStyleLbl="node1" presStyleIdx="2" presStyleCnt="3">
        <dgm:presLayoutVars>
          <dgm:bulletEnabled val="1"/>
        </dgm:presLayoutVars>
      </dgm:prSet>
      <dgm:spPr/>
    </dgm:pt>
    <dgm:pt modelId="{A7F30CFA-670A-42E6-8507-AB69502D011B}" type="pres">
      <dgm:prSet presAssocID="{C3A87936-5600-4A8A-A8DE-05EEC15450D4}" presName="ThreeNodes_2_text" presStyleLbl="node1" presStyleIdx="2" presStyleCnt="3">
        <dgm:presLayoutVars>
          <dgm:bulletEnabled val="1"/>
        </dgm:presLayoutVars>
      </dgm:prSet>
      <dgm:spPr/>
    </dgm:pt>
    <dgm:pt modelId="{EC5410AD-0751-4170-B8B3-DB9774FC1879}" type="pres">
      <dgm:prSet presAssocID="{C3A87936-5600-4A8A-A8DE-05EEC15450D4}" presName="ThreeNodes_3_text" presStyleLbl="node1" presStyleIdx="2" presStyleCnt="3">
        <dgm:presLayoutVars>
          <dgm:bulletEnabled val="1"/>
        </dgm:presLayoutVars>
      </dgm:prSet>
      <dgm:spPr/>
    </dgm:pt>
  </dgm:ptLst>
  <dgm:cxnLst>
    <dgm:cxn modelId="{17C00126-E170-4A77-952C-3D3AA06A6572}" type="presOf" srcId="{9513B5DB-38E9-4FCA-880A-AF24F1FEA426}" destId="{F3364C1A-0A89-42FD-B57E-29B8A59942E0}" srcOrd="1" destOrd="0" presId="urn:microsoft.com/office/officeart/2005/8/layout/vProcess5"/>
    <dgm:cxn modelId="{C9422960-F5BB-4EEE-BB15-72664647B037}" srcId="{C3A87936-5600-4A8A-A8DE-05EEC15450D4}" destId="{665A50BC-83FC-4706-806C-C71F83A697DE}" srcOrd="1" destOrd="0" parTransId="{5366A8E9-EEFB-4DFB-8974-647D1810D187}" sibTransId="{065B1B73-362C-4CEF-BD4E-E4834471AAC8}"/>
    <dgm:cxn modelId="{F125ED62-5C60-40AB-B7F4-09ED5832B251}" srcId="{C3A87936-5600-4A8A-A8DE-05EEC15450D4}" destId="{455FB084-EF2D-4F06-8A35-C560F257282F}" srcOrd="2" destOrd="0" parTransId="{4CC0EB53-BF59-41A6-ABD5-6AA8629657F4}" sibTransId="{DD150171-91B4-44DA-88AF-AD85153E54FB}"/>
    <dgm:cxn modelId="{32648E6C-F3D1-4C30-90C7-E60FD547216D}" type="presOf" srcId="{455FB084-EF2D-4F06-8A35-C560F257282F}" destId="{32766F83-A872-4AB1-BE81-EE7DD815A559}" srcOrd="0" destOrd="0" presId="urn:microsoft.com/office/officeart/2005/8/layout/vProcess5"/>
    <dgm:cxn modelId="{A6ACE74E-D321-46E0-9BB0-8F049149DC8D}" type="presOf" srcId="{455FB084-EF2D-4F06-8A35-C560F257282F}" destId="{EC5410AD-0751-4170-B8B3-DB9774FC1879}" srcOrd="1" destOrd="0" presId="urn:microsoft.com/office/officeart/2005/8/layout/vProcess5"/>
    <dgm:cxn modelId="{682B0873-49AC-4035-B591-520401B1345C}" type="presOf" srcId="{9513B5DB-38E9-4FCA-880A-AF24F1FEA426}" destId="{6399124C-0F27-45E4-86EE-8821A5E97CA0}" srcOrd="0" destOrd="0" presId="urn:microsoft.com/office/officeart/2005/8/layout/vProcess5"/>
    <dgm:cxn modelId="{E06AEB76-DA3A-4707-8355-20D0F7C18710}" type="presOf" srcId="{665A50BC-83FC-4706-806C-C71F83A697DE}" destId="{A7F30CFA-670A-42E6-8507-AB69502D011B}" srcOrd="1" destOrd="0" presId="urn:microsoft.com/office/officeart/2005/8/layout/vProcess5"/>
    <dgm:cxn modelId="{8AE57981-4EBB-4D51-9E95-26F72BF3ACC3}" type="presOf" srcId="{665A50BC-83FC-4706-806C-C71F83A697DE}" destId="{5D1CCC1C-974F-4529-8946-A6FB4E5A7A6D}" srcOrd="0" destOrd="0" presId="urn:microsoft.com/office/officeart/2005/8/layout/vProcess5"/>
    <dgm:cxn modelId="{08217ACC-CDBB-4CC0-B027-18E7E8900E8A}" type="presOf" srcId="{C3A87936-5600-4A8A-A8DE-05EEC15450D4}" destId="{E96BE7C1-E07B-4D2A-AEDE-D5C8B31DC957}" srcOrd="0" destOrd="0" presId="urn:microsoft.com/office/officeart/2005/8/layout/vProcess5"/>
    <dgm:cxn modelId="{8B66A0CF-6146-4BB5-88AF-E0A2E0267A89}" type="presOf" srcId="{97F35019-BFF3-4804-B51B-932717DFE55C}" destId="{39D3065B-BEF2-4779-AA3B-DE27EC24AC58}" srcOrd="0" destOrd="0" presId="urn:microsoft.com/office/officeart/2005/8/layout/vProcess5"/>
    <dgm:cxn modelId="{0C6A26EF-9B4D-464A-8F1D-1005E11C3EA0}" srcId="{C3A87936-5600-4A8A-A8DE-05EEC15450D4}" destId="{9513B5DB-38E9-4FCA-880A-AF24F1FEA426}" srcOrd="0" destOrd="0" parTransId="{BFC0029F-5EB7-4D16-ABD4-BEEDF7422DA8}" sibTransId="{97F35019-BFF3-4804-B51B-932717DFE55C}"/>
    <dgm:cxn modelId="{B60A7EF8-2F86-49BE-92B4-17E9BE692A4E}" type="presOf" srcId="{065B1B73-362C-4CEF-BD4E-E4834471AAC8}" destId="{2E9F0738-51B1-4866-AE09-F4223508B895}" srcOrd="0" destOrd="0" presId="urn:microsoft.com/office/officeart/2005/8/layout/vProcess5"/>
    <dgm:cxn modelId="{11D0FD9C-2C7F-4EA8-83C2-4F20EA48ABCF}" type="presParOf" srcId="{E96BE7C1-E07B-4D2A-AEDE-D5C8B31DC957}" destId="{F95488FA-786A-4CF4-A508-E9D699B35D88}" srcOrd="0" destOrd="0" presId="urn:microsoft.com/office/officeart/2005/8/layout/vProcess5"/>
    <dgm:cxn modelId="{03155759-7B17-4D89-9AD6-82A8181EB5B6}" type="presParOf" srcId="{E96BE7C1-E07B-4D2A-AEDE-D5C8B31DC957}" destId="{6399124C-0F27-45E4-86EE-8821A5E97CA0}" srcOrd="1" destOrd="0" presId="urn:microsoft.com/office/officeart/2005/8/layout/vProcess5"/>
    <dgm:cxn modelId="{7ED885DA-744E-4E80-8F0D-E79FA7C0ADE7}" type="presParOf" srcId="{E96BE7C1-E07B-4D2A-AEDE-D5C8B31DC957}" destId="{5D1CCC1C-974F-4529-8946-A6FB4E5A7A6D}" srcOrd="2" destOrd="0" presId="urn:microsoft.com/office/officeart/2005/8/layout/vProcess5"/>
    <dgm:cxn modelId="{C75E0711-A9CC-4967-A4B1-C9BD49464705}" type="presParOf" srcId="{E96BE7C1-E07B-4D2A-AEDE-D5C8B31DC957}" destId="{32766F83-A872-4AB1-BE81-EE7DD815A559}" srcOrd="3" destOrd="0" presId="urn:microsoft.com/office/officeart/2005/8/layout/vProcess5"/>
    <dgm:cxn modelId="{8EFA2441-0E3D-4DC6-B9B1-9745B182D1F1}" type="presParOf" srcId="{E96BE7C1-E07B-4D2A-AEDE-D5C8B31DC957}" destId="{39D3065B-BEF2-4779-AA3B-DE27EC24AC58}" srcOrd="4" destOrd="0" presId="urn:microsoft.com/office/officeart/2005/8/layout/vProcess5"/>
    <dgm:cxn modelId="{792706B1-CD54-4085-B010-1C75B37724C4}" type="presParOf" srcId="{E96BE7C1-E07B-4D2A-AEDE-D5C8B31DC957}" destId="{2E9F0738-51B1-4866-AE09-F4223508B895}" srcOrd="5" destOrd="0" presId="urn:microsoft.com/office/officeart/2005/8/layout/vProcess5"/>
    <dgm:cxn modelId="{8510D112-5B64-4F5C-A9F8-17BC3DF21AFE}" type="presParOf" srcId="{E96BE7C1-E07B-4D2A-AEDE-D5C8B31DC957}" destId="{F3364C1A-0A89-42FD-B57E-29B8A59942E0}" srcOrd="6" destOrd="0" presId="urn:microsoft.com/office/officeart/2005/8/layout/vProcess5"/>
    <dgm:cxn modelId="{A9F5CCFE-D421-4331-B034-57B311A6547A}" type="presParOf" srcId="{E96BE7C1-E07B-4D2A-AEDE-D5C8B31DC957}" destId="{A7F30CFA-670A-42E6-8507-AB69502D011B}" srcOrd="7" destOrd="0" presId="urn:microsoft.com/office/officeart/2005/8/layout/vProcess5"/>
    <dgm:cxn modelId="{4000CB99-568F-4691-8B1E-E4E62E42426E}" type="presParOf" srcId="{E96BE7C1-E07B-4D2A-AEDE-D5C8B31DC957}" destId="{EC5410AD-0751-4170-B8B3-DB9774FC187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8FC30-5C6F-4CA2-9318-1BB74EE0CE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5323BF-9E6C-4C9A-96AC-238B7EEB4025}">
      <dgm:prSet/>
      <dgm:spPr/>
      <dgm:t>
        <a:bodyPr/>
        <a:lstStyle/>
        <a:p>
          <a:pPr algn="r"/>
          <a:r>
            <a:rPr lang="he-IL" dirty="0"/>
            <a:t>נסביר לילדים שלפעמים אנחנו מרגישים משהו מאוד חזק וזה מרגיש כאילו תמיד נרגיש ככה ואז אחרי כמה שעות אנחנו כבר מרגישים אחרת ואז אנחנו נשארים עם התוצאות של ההתנהגות שבה השתמשנו כדי לבטא את הרגש.</a:t>
          </a:r>
          <a:endParaRPr lang="en-US" dirty="0"/>
        </a:p>
      </dgm:t>
    </dgm:pt>
    <dgm:pt modelId="{7DF19FE3-9A16-48A3-9C26-280AAE21C383}" type="parTrans" cxnId="{DCDBBF41-F0DE-4B87-B88F-F3DB188AA1A5}">
      <dgm:prSet/>
      <dgm:spPr/>
      <dgm:t>
        <a:bodyPr/>
        <a:lstStyle/>
        <a:p>
          <a:endParaRPr lang="en-US"/>
        </a:p>
      </dgm:t>
    </dgm:pt>
    <dgm:pt modelId="{A1FBD962-BC51-450E-AC05-E8C76952EA6B}" type="sibTrans" cxnId="{DCDBBF41-F0DE-4B87-B88F-F3DB188AA1A5}">
      <dgm:prSet/>
      <dgm:spPr/>
      <dgm:t>
        <a:bodyPr/>
        <a:lstStyle/>
        <a:p>
          <a:endParaRPr lang="en-US"/>
        </a:p>
      </dgm:t>
    </dgm:pt>
    <dgm:pt modelId="{BA0A5672-3F94-4B46-BCE1-53E96BCC5CB9}">
      <dgm:prSet/>
      <dgm:spPr/>
      <dgm:t>
        <a:bodyPr/>
        <a:lstStyle/>
        <a:p>
          <a:pPr algn="r"/>
          <a:r>
            <a:rPr lang="he-IL" dirty="0"/>
            <a:t>כדי שנוכל להימנע כמה שיותר ממצבים כאלה, אנחנו צריכים , קודם כל, להצליח לזהות את הרגשות שלנו במדויק.</a:t>
          </a:r>
          <a:endParaRPr lang="en-US" dirty="0"/>
        </a:p>
      </dgm:t>
    </dgm:pt>
    <dgm:pt modelId="{667C3E3E-7742-4C05-8310-102CAE4A1C3D}" type="parTrans" cxnId="{6305CFFD-E216-47A3-9557-320FC6C1D0C8}">
      <dgm:prSet/>
      <dgm:spPr/>
      <dgm:t>
        <a:bodyPr/>
        <a:lstStyle/>
        <a:p>
          <a:endParaRPr lang="en-US"/>
        </a:p>
      </dgm:t>
    </dgm:pt>
    <dgm:pt modelId="{D80DB92F-896B-4706-8563-137944DA8DA3}" type="sibTrans" cxnId="{6305CFFD-E216-47A3-9557-320FC6C1D0C8}">
      <dgm:prSet/>
      <dgm:spPr/>
      <dgm:t>
        <a:bodyPr/>
        <a:lstStyle/>
        <a:p>
          <a:endParaRPr lang="en-US"/>
        </a:p>
      </dgm:t>
    </dgm:pt>
    <dgm:pt modelId="{F3A0AEE9-64A3-4ACA-B1C2-6247F33E845E}" type="pres">
      <dgm:prSet presAssocID="{4258FC30-5C6F-4CA2-9318-1BB74EE0CE37}" presName="root" presStyleCnt="0">
        <dgm:presLayoutVars>
          <dgm:dir/>
          <dgm:resizeHandles val="exact"/>
        </dgm:presLayoutVars>
      </dgm:prSet>
      <dgm:spPr/>
    </dgm:pt>
    <dgm:pt modelId="{C50BD5BA-579A-4447-A839-4888E66BF3CA}" type="pres">
      <dgm:prSet presAssocID="{DF5323BF-9E6C-4C9A-96AC-238B7EEB4025}" presName="compNode" presStyleCnt="0"/>
      <dgm:spPr/>
    </dgm:pt>
    <dgm:pt modelId="{9DA7D3CB-A7F7-427B-9347-DC09DCBE4BE5}" type="pres">
      <dgm:prSet presAssocID="{DF5323BF-9E6C-4C9A-96AC-238B7EEB4025}" presName="bgRect" presStyleLbl="bgShp" presStyleIdx="0" presStyleCnt="2"/>
      <dgm:spPr/>
    </dgm:pt>
    <dgm:pt modelId="{AD3336DA-49C4-44B1-9340-907B3D34502F}" type="pres">
      <dgm:prSet presAssocID="{DF5323BF-9E6C-4C9A-96AC-238B7EEB40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52FAEF74-26EB-4CF7-A5AD-795E073D6376}" type="pres">
      <dgm:prSet presAssocID="{DF5323BF-9E6C-4C9A-96AC-238B7EEB4025}" presName="spaceRect" presStyleCnt="0"/>
      <dgm:spPr/>
    </dgm:pt>
    <dgm:pt modelId="{587F17A4-42E9-44F6-B2CA-AA71C71EE101}" type="pres">
      <dgm:prSet presAssocID="{DF5323BF-9E6C-4C9A-96AC-238B7EEB4025}" presName="parTx" presStyleLbl="revTx" presStyleIdx="0" presStyleCnt="2">
        <dgm:presLayoutVars>
          <dgm:chMax val="0"/>
          <dgm:chPref val="0"/>
        </dgm:presLayoutVars>
      </dgm:prSet>
      <dgm:spPr/>
    </dgm:pt>
    <dgm:pt modelId="{62FCE4B8-3CAD-4E6F-B821-3C046C03B958}" type="pres">
      <dgm:prSet presAssocID="{A1FBD962-BC51-450E-AC05-E8C76952EA6B}" presName="sibTrans" presStyleCnt="0"/>
      <dgm:spPr/>
    </dgm:pt>
    <dgm:pt modelId="{67FBDE2B-8B9B-431D-8576-300C98E50F0F}" type="pres">
      <dgm:prSet presAssocID="{BA0A5672-3F94-4B46-BCE1-53E96BCC5CB9}" presName="compNode" presStyleCnt="0"/>
      <dgm:spPr/>
    </dgm:pt>
    <dgm:pt modelId="{00B45956-D05A-4352-91CF-AD0DA49AE8A1}" type="pres">
      <dgm:prSet presAssocID="{BA0A5672-3F94-4B46-BCE1-53E96BCC5CB9}" presName="bgRect" presStyleLbl="bgShp" presStyleIdx="1" presStyleCnt="2"/>
      <dgm:spPr/>
    </dgm:pt>
    <dgm:pt modelId="{74278565-EE28-433D-9B31-DC888D354A27}" type="pres">
      <dgm:prSet presAssocID="{BA0A5672-3F94-4B46-BCE1-53E96BCC5C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169C2D50-76FB-410B-A0FA-444F57CBFFDC}" type="pres">
      <dgm:prSet presAssocID="{BA0A5672-3F94-4B46-BCE1-53E96BCC5CB9}" presName="spaceRect" presStyleCnt="0"/>
      <dgm:spPr/>
    </dgm:pt>
    <dgm:pt modelId="{E2C7C0D5-D375-4AE7-BFDF-FC24283D4A42}" type="pres">
      <dgm:prSet presAssocID="{BA0A5672-3F94-4B46-BCE1-53E96BCC5CB9}" presName="parTx" presStyleLbl="revTx" presStyleIdx="1" presStyleCnt="2">
        <dgm:presLayoutVars>
          <dgm:chMax val="0"/>
          <dgm:chPref val="0"/>
        </dgm:presLayoutVars>
      </dgm:prSet>
      <dgm:spPr/>
    </dgm:pt>
  </dgm:ptLst>
  <dgm:cxnLst>
    <dgm:cxn modelId="{2CA19D0F-296C-47C4-AF1F-A0967FA6F338}" type="presOf" srcId="{4258FC30-5C6F-4CA2-9318-1BB74EE0CE37}" destId="{F3A0AEE9-64A3-4ACA-B1C2-6247F33E845E}" srcOrd="0" destOrd="0" presId="urn:microsoft.com/office/officeart/2018/2/layout/IconVerticalSolidList"/>
    <dgm:cxn modelId="{0819A817-CDE4-45F6-87A8-87DEA4B894B3}" type="presOf" srcId="{BA0A5672-3F94-4B46-BCE1-53E96BCC5CB9}" destId="{E2C7C0D5-D375-4AE7-BFDF-FC24283D4A42}" srcOrd="0" destOrd="0" presId="urn:microsoft.com/office/officeart/2018/2/layout/IconVerticalSolidList"/>
    <dgm:cxn modelId="{DCDBBF41-F0DE-4B87-B88F-F3DB188AA1A5}" srcId="{4258FC30-5C6F-4CA2-9318-1BB74EE0CE37}" destId="{DF5323BF-9E6C-4C9A-96AC-238B7EEB4025}" srcOrd="0" destOrd="0" parTransId="{7DF19FE3-9A16-48A3-9C26-280AAE21C383}" sibTransId="{A1FBD962-BC51-450E-AC05-E8C76952EA6B}"/>
    <dgm:cxn modelId="{00B40479-63B1-4714-9BC9-EB5C830C32B6}" type="presOf" srcId="{DF5323BF-9E6C-4C9A-96AC-238B7EEB4025}" destId="{587F17A4-42E9-44F6-B2CA-AA71C71EE101}" srcOrd="0" destOrd="0" presId="urn:microsoft.com/office/officeart/2018/2/layout/IconVerticalSolidList"/>
    <dgm:cxn modelId="{6305CFFD-E216-47A3-9557-320FC6C1D0C8}" srcId="{4258FC30-5C6F-4CA2-9318-1BB74EE0CE37}" destId="{BA0A5672-3F94-4B46-BCE1-53E96BCC5CB9}" srcOrd="1" destOrd="0" parTransId="{667C3E3E-7742-4C05-8310-102CAE4A1C3D}" sibTransId="{D80DB92F-896B-4706-8563-137944DA8DA3}"/>
    <dgm:cxn modelId="{D037FD66-FA46-4522-8722-06DC824E3228}" type="presParOf" srcId="{F3A0AEE9-64A3-4ACA-B1C2-6247F33E845E}" destId="{C50BD5BA-579A-4447-A839-4888E66BF3CA}" srcOrd="0" destOrd="0" presId="urn:microsoft.com/office/officeart/2018/2/layout/IconVerticalSolidList"/>
    <dgm:cxn modelId="{DC8F9EA4-1618-4B0E-918B-F886753CF4B7}" type="presParOf" srcId="{C50BD5BA-579A-4447-A839-4888E66BF3CA}" destId="{9DA7D3CB-A7F7-427B-9347-DC09DCBE4BE5}" srcOrd="0" destOrd="0" presId="urn:microsoft.com/office/officeart/2018/2/layout/IconVerticalSolidList"/>
    <dgm:cxn modelId="{A22D7B6B-FC4B-4140-AC5A-93CEB3BCB41A}" type="presParOf" srcId="{C50BD5BA-579A-4447-A839-4888E66BF3CA}" destId="{AD3336DA-49C4-44B1-9340-907B3D34502F}" srcOrd="1" destOrd="0" presId="urn:microsoft.com/office/officeart/2018/2/layout/IconVerticalSolidList"/>
    <dgm:cxn modelId="{073B5325-7A39-470C-8221-98EC8B15FC62}" type="presParOf" srcId="{C50BD5BA-579A-4447-A839-4888E66BF3CA}" destId="{52FAEF74-26EB-4CF7-A5AD-795E073D6376}" srcOrd="2" destOrd="0" presId="urn:microsoft.com/office/officeart/2018/2/layout/IconVerticalSolidList"/>
    <dgm:cxn modelId="{0FCEA8E1-E807-4AE0-9BD2-AF4C1C51C27F}" type="presParOf" srcId="{C50BD5BA-579A-4447-A839-4888E66BF3CA}" destId="{587F17A4-42E9-44F6-B2CA-AA71C71EE101}" srcOrd="3" destOrd="0" presId="urn:microsoft.com/office/officeart/2018/2/layout/IconVerticalSolidList"/>
    <dgm:cxn modelId="{B035E1B9-E9C0-4508-B242-F30CE57DB12E}" type="presParOf" srcId="{F3A0AEE9-64A3-4ACA-B1C2-6247F33E845E}" destId="{62FCE4B8-3CAD-4E6F-B821-3C046C03B958}" srcOrd="1" destOrd="0" presId="urn:microsoft.com/office/officeart/2018/2/layout/IconVerticalSolidList"/>
    <dgm:cxn modelId="{68604EE5-A010-46A3-983F-201C5922BC6A}" type="presParOf" srcId="{F3A0AEE9-64A3-4ACA-B1C2-6247F33E845E}" destId="{67FBDE2B-8B9B-431D-8576-300C98E50F0F}" srcOrd="2" destOrd="0" presId="urn:microsoft.com/office/officeart/2018/2/layout/IconVerticalSolidList"/>
    <dgm:cxn modelId="{8B15D435-6279-4AF0-8E81-0253EB0C9B42}" type="presParOf" srcId="{67FBDE2B-8B9B-431D-8576-300C98E50F0F}" destId="{00B45956-D05A-4352-91CF-AD0DA49AE8A1}" srcOrd="0" destOrd="0" presId="urn:microsoft.com/office/officeart/2018/2/layout/IconVerticalSolidList"/>
    <dgm:cxn modelId="{A1922972-7C2F-41CF-9558-F9ECA9A241B9}" type="presParOf" srcId="{67FBDE2B-8B9B-431D-8576-300C98E50F0F}" destId="{74278565-EE28-433D-9B31-DC888D354A27}" srcOrd="1" destOrd="0" presId="urn:microsoft.com/office/officeart/2018/2/layout/IconVerticalSolidList"/>
    <dgm:cxn modelId="{0E214688-233E-471C-8A5D-867AFCDBB767}" type="presParOf" srcId="{67FBDE2B-8B9B-431D-8576-300C98E50F0F}" destId="{169C2D50-76FB-410B-A0FA-444F57CBFFDC}" srcOrd="2" destOrd="0" presId="urn:microsoft.com/office/officeart/2018/2/layout/IconVerticalSolidList"/>
    <dgm:cxn modelId="{2AF6ACBE-68B3-45A3-B0FB-BB5E4039CF5B}" type="presParOf" srcId="{67FBDE2B-8B9B-431D-8576-300C98E50F0F}" destId="{E2C7C0D5-D375-4AE7-BFDF-FC24283D4A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9124C-0F27-45E4-86EE-8821A5E97CA0}">
      <dsp:nvSpPr>
        <dsp:cNvPr id="0" name=""/>
        <dsp:cNvSpPr/>
      </dsp:nvSpPr>
      <dsp:spPr>
        <a:xfrm>
          <a:off x="1440174" y="0"/>
          <a:ext cx="8161017" cy="8624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he-IL" sz="1900" kern="1200" dirty="0"/>
            <a:t>תחילה ננסה להכיר את הרגשות השונים, לזהות אותם ולשיים אותם, על מנת שנוכל להבחין בין רגש אחד למשנהו.</a:t>
          </a:r>
          <a:endParaRPr lang="en-US" sz="1900" kern="1200" dirty="0"/>
        </a:p>
      </dsp:txBody>
      <dsp:txXfrm>
        <a:off x="1465435" y="25261"/>
        <a:ext cx="7230350" cy="811942"/>
      </dsp:txXfrm>
    </dsp:sp>
    <dsp:sp modelId="{5D1CCC1C-974F-4529-8946-A6FB4E5A7A6D}">
      <dsp:nvSpPr>
        <dsp:cNvPr id="0" name=""/>
        <dsp:cNvSpPr/>
      </dsp:nvSpPr>
      <dsp:spPr>
        <a:xfrm>
          <a:off x="720089" y="1006209"/>
          <a:ext cx="8161017" cy="862464"/>
        </a:xfrm>
        <a:prstGeom prst="roundRect">
          <a:avLst>
            <a:gd name="adj" fmla="val 10000"/>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he-IL" sz="1900" kern="1200" dirty="0"/>
            <a:t>יש להתייחס להבנת רגשות בהתאם לגיל הילד. עם ילדים צעירים יותר יש להתמקד ברפרטואר מוגבל, כגון: שמחה, כעס, פחד, עצב, קנאה, ביישנות ואהבה.</a:t>
          </a:r>
          <a:endParaRPr lang="en-US" sz="1900" kern="1200" dirty="0"/>
        </a:p>
      </dsp:txBody>
      <dsp:txXfrm>
        <a:off x="745350" y="1031470"/>
        <a:ext cx="6829803" cy="811942"/>
      </dsp:txXfrm>
    </dsp:sp>
    <dsp:sp modelId="{32766F83-A872-4AB1-BE81-EE7DD815A559}">
      <dsp:nvSpPr>
        <dsp:cNvPr id="0" name=""/>
        <dsp:cNvSpPr/>
      </dsp:nvSpPr>
      <dsp:spPr>
        <a:xfrm>
          <a:off x="4" y="2012418"/>
          <a:ext cx="8161017" cy="862464"/>
        </a:xfrm>
        <a:prstGeom prst="roundRect">
          <a:avLst>
            <a:gd name="adj" fmla="val 10000"/>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he-IL" sz="1900" kern="1200" dirty="0"/>
            <a:t>עם ילדים בוגרים יותר ניתן להרחיב את ההסתכלות גם לרגשות נוספים, דוגמת אשמה, עלבון, תסכול וכולי. </a:t>
          </a:r>
          <a:endParaRPr lang="en-US" sz="1900" kern="1200" dirty="0"/>
        </a:p>
      </dsp:txBody>
      <dsp:txXfrm>
        <a:off x="25265" y="2037679"/>
        <a:ext cx="6829803" cy="811942"/>
      </dsp:txXfrm>
    </dsp:sp>
    <dsp:sp modelId="{39D3065B-BEF2-4779-AA3B-DE27EC24AC58}">
      <dsp:nvSpPr>
        <dsp:cNvPr id="0" name=""/>
        <dsp:cNvSpPr/>
      </dsp:nvSpPr>
      <dsp:spPr>
        <a:xfrm>
          <a:off x="1577120" y="586926"/>
          <a:ext cx="560602" cy="560602"/>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703255" y="586926"/>
        <a:ext cx="308332" cy="421853"/>
      </dsp:txXfrm>
    </dsp:sp>
    <dsp:sp modelId="{2E9F0738-51B1-4866-AE09-F4223508B895}">
      <dsp:nvSpPr>
        <dsp:cNvPr id="0" name=""/>
        <dsp:cNvSpPr/>
      </dsp:nvSpPr>
      <dsp:spPr>
        <a:xfrm>
          <a:off x="787188" y="1662881"/>
          <a:ext cx="560602" cy="560602"/>
        </a:xfrm>
        <a:prstGeom prst="downArrow">
          <a:avLst>
            <a:gd name="adj1" fmla="val 55000"/>
            <a:gd name="adj2" fmla="val 45000"/>
          </a:avLst>
        </a:prstGeom>
        <a:solidFill>
          <a:schemeClr val="accent5">
            <a:tint val="40000"/>
            <a:alpha val="90000"/>
            <a:hueOff val="1241497"/>
            <a:satOff val="3204"/>
            <a:lumOff val="69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13323" y="1662881"/>
        <a:ext cx="308332" cy="421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7D3CB-A7F7-427B-9347-DC09DCBE4BE5}">
      <dsp:nvSpPr>
        <dsp:cNvPr id="0" name=""/>
        <dsp:cNvSpPr/>
      </dsp:nvSpPr>
      <dsp:spPr>
        <a:xfrm>
          <a:off x="0" y="852906"/>
          <a:ext cx="5914209" cy="15745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336DA-49C4-44B1-9340-907B3D34502F}">
      <dsp:nvSpPr>
        <dsp:cNvPr id="0" name=""/>
        <dsp:cNvSpPr/>
      </dsp:nvSpPr>
      <dsp:spPr>
        <a:xfrm>
          <a:off x="476315" y="1207191"/>
          <a:ext cx="866028" cy="866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7F17A4-42E9-44F6-B2CA-AA71C71EE101}">
      <dsp:nvSpPr>
        <dsp:cNvPr id="0" name=""/>
        <dsp:cNvSpPr/>
      </dsp:nvSpPr>
      <dsp:spPr>
        <a:xfrm>
          <a:off x="1818659" y="852906"/>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r" defTabSz="800100">
            <a:lnSpc>
              <a:spcPct val="90000"/>
            </a:lnSpc>
            <a:spcBef>
              <a:spcPct val="0"/>
            </a:spcBef>
            <a:spcAft>
              <a:spcPct val="35000"/>
            </a:spcAft>
            <a:buNone/>
          </a:pPr>
          <a:r>
            <a:rPr lang="he-IL" sz="1800" kern="1200" dirty="0"/>
            <a:t>נסביר לילדים שלפעמים אנחנו מרגישים משהו מאוד חזק וזה מרגיש כאילו תמיד נרגיש ככה ואז אחרי כמה שעות אנחנו כבר מרגישים אחרת ואז אנחנו נשארים עם התוצאות של ההתנהגות שבה השתמשנו כדי לבטא את הרגש.</a:t>
          </a:r>
          <a:endParaRPr lang="en-US" sz="1800" kern="1200" dirty="0"/>
        </a:p>
      </dsp:txBody>
      <dsp:txXfrm>
        <a:off x="1818659" y="852906"/>
        <a:ext cx="4095549" cy="1574597"/>
      </dsp:txXfrm>
    </dsp:sp>
    <dsp:sp modelId="{00B45956-D05A-4352-91CF-AD0DA49AE8A1}">
      <dsp:nvSpPr>
        <dsp:cNvPr id="0" name=""/>
        <dsp:cNvSpPr/>
      </dsp:nvSpPr>
      <dsp:spPr>
        <a:xfrm>
          <a:off x="0" y="2821153"/>
          <a:ext cx="5914209" cy="15745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78565-EE28-433D-9B31-DC888D354A27}">
      <dsp:nvSpPr>
        <dsp:cNvPr id="0" name=""/>
        <dsp:cNvSpPr/>
      </dsp:nvSpPr>
      <dsp:spPr>
        <a:xfrm>
          <a:off x="476315" y="3175437"/>
          <a:ext cx="866028" cy="866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C7C0D5-D375-4AE7-BFDF-FC24283D4A42}">
      <dsp:nvSpPr>
        <dsp:cNvPr id="0" name=""/>
        <dsp:cNvSpPr/>
      </dsp:nvSpPr>
      <dsp:spPr>
        <a:xfrm>
          <a:off x="1818659" y="2821153"/>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r" defTabSz="800100">
            <a:lnSpc>
              <a:spcPct val="90000"/>
            </a:lnSpc>
            <a:spcBef>
              <a:spcPct val="0"/>
            </a:spcBef>
            <a:spcAft>
              <a:spcPct val="35000"/>
            </a:spcAft>
            <a:buNone/>
          </a:pPr>
          <a:r>
            <a:rPr lang="he-IL" sz="1800" kern="1200" dirty="0"/>
            <a:t>כדי שנוכל להימנע כמה שיותר ממצבים כאלה, אנחנו צריכים , קודם כל, להצליח לזהות את הרגשות שלנו במדויק.</a:t>
          </a:r>
          <a:endParaRPr lang="en-US" sz="1800" kern="1200" dirty="0"/>
        </a:p>
      </dsp:txBody>
      <dsp:txXfrm>
        <a:off x="1818659" y="2821153"/>
        <a:ext cx="4095549" cy="15745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Z4g96mU4XuA?feature=oembed" TargetMode="External"/><Relationship Id="rId6" Type="http://schemas.openxmlformats.org/officeDocument/2006/relationships/hyperlink" Target="https://www.youtube.com/watch?v=Z4g96mU4Xu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rwSCm-bcVwQ?feature=oembed" TargetMode="Externa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hyperlink" Target="https://www.youtube.com/watch?v=rwSCm-bcVwQ"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A4CD23-96E4-440E-A058-DB0CA5B10F67}"/>
              </a:ext>
            </a:extLst>
          </p:cNvPr>
          <p:cNvSpPr>
            <a:spLocks noGrp="1"/>
          </p:cNvSpPr>
          <p:nvPr>
            <p:ph type="ctrTitle"/>
          </p:nvPr>
        </p:nvSpPr>
        <p:spPr/>
        <p:txBody>
          <a:bodyPr/>
          <a:lstStyle/>
          <a:p>
            <a:r>
              <a:rPr lang="he-IL" dirty="0"/>
              <a:t>ויסות רגשי </a:t>
            </a:r>
            <a:br>
              <a:rPr lang="he-IL" dirty="0"/>
            </a:br>
            <a:r>
              <a:rPr lang="he-IL" dirty="0"/>
              <a:t>עבודה קבוצתית</a:t>
            </a:r>
          </a:p>
        </p:txBody>
      </p:sp>
      <p:sp>
        <p:nvSpPr>
          <p:cNvPr id="3" name="כותרת משנה 2">
            <a:extLst>
              <a:ext uri="{FF2B5EF4-FFF2-40B4-BE49-F238E27FC236}">
                <a16:creationId xmlns:a16="http://schemas.microsoft.com/office/drawing/2014/main" id="{907FCD41-7BD4-43C3-A9F3-5E966AEE003C}"/>
              </a:ext>
            </a:extLst>
          </p:cNvPr>
          <p:cNvSpPr>
            <a:spLocks noGrp="1"/>
          </p:cNvSpPr>
          <p:nvPr>
            <p:ph type="subTitle" idx="1"/>
          </p:nvPr>
        </p:nvSpPr>
        <p:spPr/>
        <p:txBody>
          <a:bodyPr/>
          <a:lstStyle/>
          <a:p>
            <a:r>
              <a:rPr lang="he-IL" dirty="0"/>
              <a:t>מרצה: דאנה גליקשטיין</a:t>
            </a:r>
          </a:p>
        </p:txBody>
      </p:sp>
    </p:spTree>
    <p:extLst>
      <p:ext uri="{BB962C8B-B14F-4D97-AF65-F5344CB8AC3E}">
        <p14:creationId xmlns:p14="http://schemas.microsoft.com/office/powerpoint/2010/main" val="365448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8B5863-53FC-4990-A718-992E43EBDBAC}"/>
              </a:ext>
            </a:extLst>
          </p:cNvPr>
          <p:cNvSpPr>
            <a:spLocks noGrp="1"/>
          </p:cNvSpPr>
          <p:nvPr>
            <p:ph type="title"/>
          </p:nvPr>
        </p:nvSpPr>
        <p:spPr/>
        <p:txBody>
          <a:bodyPr/>
          <a:lstStyle/>
          <a:p>
            <a:r>
              <a:rPr lang="he-IL" dirty="0"/>
              <a:t>רגשות אישיים</a:t>
            </a:r>
          </a:p>
        </p:txBody>
      </p:sp>
      <p:sp>
        <p:nvSpPr>
          <p:cNvPr id="3" name="מציין מיקום תוכן 2">
            <a:extLst>
              <a:ext uri="{FF2B5EF4-FFF2-40B4-BE49-F238E27FC236}">
                <a16:creationId xmlns:a16="http://schemas.microsoft.com/office/drawing/2014/main" id="{B78C39F0-19A5-4311-B5D3-5BFA350C9D2A}"/>
              </a:ext>
            </a:extLst>
          </p:cNvPr>
          <p:cNvSpPr>
            <a:spLocks noGrp="1"/>
          </p:cNvSpPr>
          <p:nvPr>
            <p:ph idx="1"/>
          </p:nvPr>
        </p:nvSpPr>
        <p:spPr/>
        <p:txBody>
          <a:bodyPr/>
          <a:lstStyle/>
          <a:p>
            <a:r>
              <a:rPr lang="he-IL" dirty="0"/>
              <a:t>פעילויות אפשריות עם הילדים:</a:t>
            </a:r>
          </a:p>
          <a:p>
            <a:r>
              <a:rPr lang="he-IL" dirty="0"/>
              <a:t>מעגל הרגשות שלי- כל ילד מצייר את מעגל הרגשות שלו, כשכל רגש מקבל צבע וגודל שונה, בהתאם לגודל שהוא תופס ולצבע שמתאים לו. אם הילדים מתחברים לפעילות, אפשר להכין בכל יום את מעגל הרגשות היומי שלי ולהשוות בין המעגלים.</a:t>
            </a:r>
          </a:p>
          <a:p>
            <a:r>
              <a:rPr lang="he-IL" dirty="0"/>
              <a:t>השמעת השיר "אני תמיד נשאר אני" וכתיבת "ספר </a:t>
            </a:r>
            <a:r>
              <a:rPr lang="he-IL" dirty="0" err="1"/>
              <a:t>הלפעמים</a:t>
            </a:r>
            <a:r>
              <a:rPr lang="he-IL" dirty="0"/>
              <a:t>" שלי, כשכל אחד מציין רגשות שונים שהוא מרגיש.</a:t>
            </a:r>
          </a:p>
        </p:txBody>
      </p:sp>
    </p:spTree>
    <p:extLst>
      <p:ext uri="{BB962C8B-B14F-4D97-AF65-F5344CB8AC3E}">
        <p14:creationId xmlns:p14="http://schemas.microsoft.com/office/powerpoint/2010/main" val="364765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81503EF7-B6C2-4131-BC02-1E6513E58CA6}"/>
              </a:ext>
            </a:extLst>
          </p:cNvPr>
          <p:cNvSpPr>
            <a:spLocks noGrp="1"/>
          </p:cNvSpPr>
          <p:nvPr>
            <p:ph type="title"/>
          </p:nvPr>
        </p:nvSpPr>
        <p:spPr>
          <a:xfrm>
            <a:off x="952108" y="954756"/>
            <a:ext cx="2730414" cy="4946003"/>
          </a:xfrm>
        </p:spPr>
        <p:txBody>
          <a:bodyPr>
            <a:normAutofit/>
          </a:bodyPr>
          <a:lstStyle/>
          <a:p>
            <a:r>
              <a:rPr lang="he-IL">
                <a:solidFill>
                  <a:srgbClr val="FFFFFF"/>
                </a:solidFill>
              </a:rPr>
              <a:t>רגשות מתערבבים</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ACC8D22-9347-4C16-BA80-E7E79CBC21CB}"/>
              </a:ext>
            </a:extLst>
          </p:cNvPr>
          <p:cNvSpPr>
            <a:spLocks noGrp="1"/>
          </p:cNvSpPr>
          <p:nvPr>
            <p:ph idx="1"/>
          </p:nvPr>
        </p:nvSpPr>
        <p:spPr>
          <a:xfrm>
            <a:off x="5140934" y="469900"/>
            <a:ext cx="5953630" cy="5405968"/>
          </a:xfrm>
        </p:spPr>
        <p:txBody>
          <a:bodyPr anchor="ctr">
            <a:normAutofit/>
          </a:bodyPr>
          <a:lstStyle/>
          <a:p>
            <a:r>
              <a:rPr lang="he-IL" dirty="0"/>
              <a:t>לפעמים רגשות מופיעים בעת ובעונה אחת. ילדים לרוב לא מצליחים להבין את העובדה שניתן להרגיש מספר רגשות במקביל. </a:t>
            </a:r>
          </a:p>
          <a:p>
            <a:endParaRPr lang="he-IL" dirty="0"/>
          </a:p>
          <a:p>
            <a:r>
              <a:rPr lang="he-IL" dirty="0"/>
              <a:t>הקושי מופיע בעוצמה גבוהה יותר כאשר הרגשות מנוגדים למה שהילדים או הסביבה שלהם מצפים מהם להרגיש.</a:t>
            </a:r>
          </a:p>
        </p:txBody>
      </p:sp>
    </p:spTree>
    <p:extLst>
      <p:ext uri="{BB962C8B-B14F-4D97-AF65-F5344CB8AC3E}">
        <p14:creationId xmlns:p14="http://schemas.microsoft.com/office/powerpoint/2010/main" val="58617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C92A604B-DB60-4AAD-8CAE-9A694ADD715B}"/>
              </a:ext>
            </a:extLst>
          </p:cNvPr>
          <p:cNvPicPr>
            <a:picLocks noChangeAspect="1"/>
          </p:cNvPicPr>
          <p:nvPr/>
        </p:nvPicPr>
        <p:blipFill rotWithShape="1">
          <a:blip r:embed="rId3"/>
          <a:srcRect t="7733" b="17267"/>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8243CDD5-F82E-454F-8486-578A477A8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4">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25408EF-EA7D-413B-B27F-B1FCD06F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4C17869A-0135-4A8B-A675-6A9B20DD9533}"/>
              </a:ext>
            </a:extLst>
          </p:cNvPr>
          <p:cNvSpPr>
            <a:spLocks noGrp="1"/>
          </p:cNvSpPr>
          <p:nvPr>
            <p:ph type="title"/>
          </p:nvPr>
        </p:nvSpPr>
        <p:spPr>
          <a:xfrm>
            <a:off x="1295402" y="982132"/>
            <a:ext cx="9601196" cy="1303867"/>
          </a:xfrm>
        </p:spPr>
        <p:txBody>
          <a:bodyPr>
            <a:normAutofit/>
          </a:bodyPr>
          <a:lstStyle/>
          <a:p>
            <a:r>
              <a:rPr lang="he-IL" dirty="0"/>
              <a:t>רגשות מתערבבים</a:t>
            </a:r>
          </a:p>
        </p:txBody>
      </p:sp>
      <p:cxnSp>
        <p:nvCxnSpPr>
          <p:cNvPr id="29" name="Straight Connector 28">
            <a:extLst>
              <a:ext uri="{FF2B5EF4-FFF2-40B4-BE49-F238E27FC236}">
                <a16:creationId xmlns:a16="http://schemas.microsoft.com/office/drawing/2014/main" id="{98C14DAD-9B93-4225-B89C-5D0B5BD3A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9CA11A81-0344-4F96-8A6F-BBBB25E6E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p:nvSpPr>
            <p:cNvPr id="32" name="Rounded Rectangle 22">
              <a:extLst>
                <a:ext uri="{FF2B5EF4-FFF2-40B4-BE49-F238E27FC236}">
                  <a16:creationId xmlns:a16="http://schemas.microsoft.com/office/drawing/2014/main" id="{AD8DC422-CE88-4B6D-8A13-70E10AD9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D55CCD7-8FE9-47DC-B8F9-5C25DA7A78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p:nvSpPr>
            <p:cNvPr id="34" name="Rounded Rectangle 24">
              <a:extLst>
                <a:ext uri="{FF2B5EF4-FFF2-40B4-BE49-F238E27FC236}">
                  <a16:creationId xmlns:a16="http://schemas.microsoft.com/office/drawing/2014/main" id="{B1D46D73-0ACA-4770-9E9F-D36420B9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3E2AA42B-5DF9-462B-9D27-B7E8C0B6B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0" name="מציין מיקום תוכן 2">
            <a:extLst>
              <a:ext uri="{FF2B5EF4-FFF2-40B4-BE49-F238E27FC236}">
                <a16:creationId xmlns:a16="http://schemas.microsoft.com/office/drawing/2014/main" id="{0FEDDC50-9FBD-40E5-A3C7-B38C82C8627A}"/>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he-IL" sz="2200" dirty="0"/>
              <a:t>נתייחס לנושא הזה , בהתאם לגיל בשלוש דרגות התייחסות:</a:t>
            </a:r>
          </a:p>
          <a:p>
            <a:pPr>
              <a:lnSpc>
                <a:spcPct val="90000"/>
              </a:lnSpc>
            </a:pPr>
            <a:endParaRPr lang="he-IL" sz="2200" dirty="0"/>
          </a:p>
          <a:p>
            <a:pPr marL="457200" indent="-457200">
              <a:lnSpc>
                <a:spcPct val="90000"/>
              </a:lnSpc>
              <a:buAutoNum type="arabicPeriod"/>
            </a:pPr>
            <a:r>
              <a:rPr lang="he-IL" sz="2200" dirty="0"/>
              <a:t>נלמד את הילדים שניתן להרגיש רגשות שונים במקביל כלפי דברים שונים.</a:t>
            </a:r>
          </a:p>
          <a:p>
            <a:pPr marL="457200" indent="-457200">
              <a:lnSpc>
                <a:spcPct val="90000"/>
              </a:lnSpc>
              <a:buAutoNum type="arabicPeriod"/>
            </a:pPr>
            <a:endParaRPr lang="he-IL" sz="2200" dirty="0"/>
          </a:p>
          <a:p>
            <a:pPr marL="457200" indent="-457200">
              <a:lnSpc>
                <a:spcPct val="90000"/>
              </a:lnSpc>
              <a:buAutoNum type="arabicPeriod"/>
            </a:pPr>
            <a:r>
              <a:rPr lang="he-IL" sz="2200" dirty="0"/>
              <a:t>נלמד את הילדים כי ניתן להרגיש רגשות דומים מאותה משפחה כלפי אותו אירוע או אדם.</a:t>
            </a:r>
          </a:p>
          <a:p>
            <a:pPr marL="457200" indent="-457200">
              <a:lnSpc>
                <a:spcPct val="90000"/>
              </a:lnSpc>
              <a:buAutoNum type="arabicPeriod"/>
            </a:pPr>
            <a:endParaRPr lang="he-IL" sz="2200" dirty="0"/>
          </a:p>
          <a:p>
            <a:pPr marL="457200" indent="-457200">
              <a:lnSpc>
                <a:spcPct val="90000"/>
              </a:lnSpc>
              <a:buAutoNum type="arabicPeriod"/>
            </a:pPr>
            <a:r>
              <a:rPr lang="he-IL" sz="2200" dirty="0"/>
              <a:t>נלמד את הילדים שניתן להרגיש רגשות מנוגדים כלפי אותו אירוע או אדם.</a:t>
            </a:r>
          </a:p>
          <a:p>
            <a:pPr>
              <a:lnSpc>
                <a:spcPct val="90000"/>
              </a:lnSpc>
            </a:pPr>
            <a:endParaRPr lang="he-IL" sz="2200" dirty="0"/>
          </a:p>
          <a:p>
            <a:pPr>
              <a:lnSpc>
                <a:spcPct val="90000"/>
              </a:lnSpc>
            </a:pPr>
            <a:endParaRPr lang="he-IL" sz="2200" dirty="0"/>
          </a:p>
        </p:txBody>
      </p:sp>
    </p:spTree>
    <p:extLst>
      <p:ext uri="{BB962C8B-B14F-4D97-AF65-F5344CB8AC3E}">
        <p14:creationId xmlns:p14="http://schemas.microsoft.com/office/powerpoint/2010/main" val="46630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5404A9-0E71-445F-B3F4-279F87C01AAF}"/>
              </a:ext>
            </a:extLst>
          </p:cNvPr>
          <p:cNvSpPr>
            <a:spLocks noGrp="1"/>
          </p:cNvSpPr>
          <p:nvPr>
            <p:ph type="title"/>
          </p:nvPr>
        </p:nvSpPr>
        <p:spPr/>
        <p:txBody>
          <a:bodyPr/>
          <a:lstStyle/>
          <a:p>
            <a:r>
              <a:rPr lang="he-IL" dirty="0"/>
              <a:t>רגשות מתערבבים</a:t>
            </a:r>
          </a:p>
        </p:txBody>
      </p:sp>
      <p:sp>
        <p:nvSpPr>
          <p:cNvPr id="3" name="מציין מיקום תוכן 2">
            <a:extLst>
              <a:ext uri="{FF2B5EF4-FFF2-40B4-BE49-F238E27FC236}">
                <a16:creationId xmlns:a16="http://schemas.microsoft.com/office/drawing/2014/main" id="{5FE0D0C1-AD61-427E-BC7E-C94A2A854139}"/>
              </a:ext>
            </a:extLst>
          </p:cNvPr>
          <p:cNvSpPr>
            <a:spLocks noGrp="1"/>
          </p:cNvSpPr>
          <p:nvPr>
            <p:ph idx="1"/>
          </p:nvPr>
        </p:nvSpPr>
        <p:spPr/>
        <p:txBody>
          <a:bodyPr/>
          <a:lstStyle/>
          <a:p>
            <a:r>
              <a:rPr lang="he-IL" dirty="0"/>
              <a:t>פעילויות אפשריות עם הילדים:</a:t>
            </a:r>
          </a:p>
          <a:p>
            <a:r>
              <a:rPr lang="he-IL" dirty="0"/>
              <a:t>מסיכה- ניתן לצייר מסיכה מחולקת לשני רגשות שונים ולהסתובב איתה בחדר כשכל פעם מדברים מצד אחר של </a:t>
            </a:r>
            <a:r>
              <a:rPr lang="he-IL" dirty="0" err="1"/>
              <a:t>המסיכה</a:t>
            </a:r>
            <a:r>
              <a:rPr lang="he-IL" dirty="0"/>
              <a:t>.</a:t>
            </a:r>
          </a:p>
          <a:p>
            <a:r>
              <a:rPr lang="he-IL" dirty="0"/>
              <a:t>זיהוי רגשות ע"י השלמת סיפורים – הדגמה מ"הפרוטוקול הגמיש , ד"ר יעל שרון, שלי </a:t>
            </a:r>
            <a:r>
              <a:rPr lang="he-IL" dirty="0" err="1"/>
              <a:t>זאנטקרן</a:t>
            </a:r>
            <a:r>
              <a:rPr lang="he-IL" dirty="0"/>
              <a:t>.</a:t>
            </a:r>
          </a:p>
          <a:p>
            <a:r>
              <a:rPr lang="he-IL" dirty="0"/>
              <a:t>הרחבת "ספר </a:t>
            </a:r>
            <a:r>
              <a:rPr lang="he-IL" dirty="0" err="1"/>
              <a:t>הלפעמים</a:t>
            </a:r>
            <a:r>
              <a:rPr lang="he-IL" dirty="0"/>
              <a:t>" לדפים של "לפעמים אני גם וגם".</a:t>
            </a:r>
          </a:p>
          <a:p>
            <a:r>
              <a:rPr lang="he-IL" dirty="0"/>
              <a:t>צבעים- ערבוב שני צבעים יחד ודיבור על מה זה עושה לצבעים.</a:t>
            </a:r>
          </a:p>
        </p:txBody>
      </p:sp>
    </p:spTree>
    <p:extLst>
      <p:ext uri="{BB962C8B-B14F-4D97-AF65-F5344CB8AC3E}">
        <p14:creationId xmlns:p14="http://schemas.microsoft.com/office/powerpoint/2010/main" val="201041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B9BE80-4153-4D90-9AF9-479CE8E4B54B}"/>
              </a:ext>
            </a:extLst>
          </p:cNvPr>
          <p:cNvSpPr>
            <a:spLocks noGrp="1"/>
          </p:cNvSpPr>
          <p:nvPr>
            <p:ph type="title"/>
          </p:nvPr>
        </p:nvSpPr>
        <p:spPr/>
        <p:txBody>
          <a:bodyPr/>
          <a:lstStyle/>
          <a:p>
            <a:r>
              <a:rPr lang="he-IL" dirty="0"/>
              <a:t>רגשות מתערבבים</a:t>
            </a:r>
          </a:p>
        </p:txBody>
      </p:sp>
      <p:sp>
        <p:nvSpPr>
          <p:cNvPr id="3" name="מציין מיקום תוכן 2">
            <a:extLst>
              <a:ext uri="{FF2B5EF4-FFF2-40B4-BE49-F238E27FC236}">
                <a16:creationId xmlns:a16="http://schemas.microsoft.com/office/drawing/2014/main" id="{4C729EA0-83EB-43A6-B28B-5A78CCFC95A5}"/>
              </a:ext>
            </a:extLst>
          </p:cNvPr>
          <p:cNvSpPr>
            <a:spLocks noGrp="1"/>
          </p:cNvSpPr>
          <p:nvPr>
            <p:ph idx="1"/>
          </p:nvPr>
        </p:nvSpPr>
        <p:spPr/>
        <p:txBody>
          <a:bodyPr/>
          <a:lstStyle/>
          <a:p>
            <a:endParaRPr lang="he-IL" dirty="0"/>
          </a:p>
          <a:p>
            <a:r>
              <a:rPr lang="he-IL" dirty="0"/>
              <a:t>משימת בית: הכנת מספר מעגלי רגשות לימים שונים.</a:t>
            </a:r>
          </a:p>
        </p:txBody>
      </p:sp>
    </p:spTree>
    <p:extLst>
      <p:ext uri="{BB962C8B-B14F-4D97-AF65-F5344CB8AC3E}">
        <p14:creationId xmlns:p14="http://schemas.microsoft.com/office/powerpoint/2010/main" val="33621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61EFFEE-6325-40B4-9C43-5FD6A956F58E}"/>
              </a:ext>
            </a:extLst>
          </p:cNvPr>
          <p:cNvSpPr>
            <a:spLocks noGrp="1"/>
          </p:cNvSpPr>
          <p:nvPr>
            <p:ph type="title"/>
          </p:nvPr>
        </p:nvSpPr>
        <p:spPr>
          <a:xfrm>
            <a:off x="804421" y="796374"/>
            <a:ext cx="10583158" cy="880027"/>
          </a:xfrm>
        </p:spPr>
        <p:txBody>
          <a:bodyPr>
            <a:normAutofit/>
          </a:bodyPr>
          <a:lstStyle/>
          <a:p>
            <a:r>
              <a:rPr lang="he-IL">
                <a:solidFill>
                  <a:srgbClr val="FFFFFF"/>
                </a:solidFill>
              </a:rPr>
              <a:t>תפקיד הרגשות</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974A588-5937-4D8C-8A8F-BCAACD32AAEB}"/>
              </a:ext>
            </a:extLst>
          </p:cNvPr>
          <p:cNvSpPr>
            <a:spLocks noGrp="1"/>
          </p:cNvSpPr>
          <p:nvPr>
            <p:ph idx="1"/>
          </p:nvPr>
        </p:nvSpPr>
        <p:spPr>
          <a:xfrm>
            <a:off x="1295401" y="2612256"/>
            <a:ext cx="9601196" cy="3263612"/>
          </a:xfrm>
        </p:spPr>
        <p:txBody>
          <a:bodyPr>
            <a:normAutofit/>
          </a:bodyPr>
          <a:lstStyle/>
          <a:p>
            <a:r>
              <a:rPr lang="he-IL" dirty="0"/>
              <a:t>בשלב הראשוני בשיח שלנו בנושא הרגשות נרצה להבין מהו תפקיד הרגשות ולהתחיל לדבר עם הילדים על זיהוי הרגשות.</a:t>
            </a:r>
          </a:p>
          <a:p>
            <a:r>
              <a:rPr lang="he-IL" dirty="0"/>
              <a:t>היכולת להתבונן ברגשות שלנו ולהבין אותן ואת הרגשות של האחר, מהווה חוליה התפתחותית משמעותית אצל ילדים.</a:t>
            </a:r>
          </a:p>
          <a:p>
            <a:r>
              <a:rPr lang="he-IL" dirty="0"/>
              <a:t>קושי </a:t>
            </a:r>
            <a:r>
              <a:rPr lang="he-IL" dirty="0" err="1"/>
              <a:t>בויסות</a:t>
            </a:r>
            <a:r>
              <a:rPr lang="he-IL" dirty="0"/>
              <a:t> רגשי נובע לעיתים קרובות מרפרטואר רגשות מצומצם ודל או מקושי בהבחנה בין רגשות שונים. </a:t>
            </a:r>
          </a:p>
        </p:txBody>
      </p:sp>
    </p:spTree>
    <p:extLst>
      <p:ext uri="{BB962C8B-B14F-4D97-AF65-F5344CB8AC3E}">
        <p14:creationId xmlns:p14="http://schemas.microsoft.com/office/powerpoint/2010/main" val="367760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E827ED-006C-451B-A1E9-061E9D474B02}"/>
              </a:ext>
            </a:extLst>
          </p:cNvPr>
          <p:cNvSpPr>
            <a:spLocks noGrp="1"/>
          </p:cNvSpPr>
          <p:nvPr>
            <p:ph type="title"/>
          </p:nvPr>
        </p:nvSpPr>
        <p:spPr>
          <a:xfrm>
            <a:off x="1295402" y="982132"/>
            <a:ext cx="9601196" cy="1303867"/>
          </a:xfrm>
        </p:spPr>
        <p:txBody>
          <a:bodyPr>
            <a:normAutofit/>
          </a:bodyPr>
          <a:lstStyle/>
          <a:p>
            <a:r>
              <a:rPr lang="he-IL">
                <a:solidFill>
                  <a:srgbClr val="262626"/>
                </a:solidFill>
              </a:rPr>
              <a:t>תפקיד הרגשות</a:t>
            </a:r>
          </a:p>
        </p:txBody>
      </p:sp>
      <p:graphicFrame>
        <p:nvGraphicFramePr>
          <p:cNvPr id="5" name="מציין מיקום תוכן 2">
            <a:extLst>
              <a:ext uri="{FF2B5EF4-FFF2-40B4-BE49-F238E27FC236}">
                <a16:creationId xmlns:a16="http://schemas.microsoft.com/office/drawing/2014/main" id="{0A559AEB-4A62-43DA-840B-C0F51A2B468E}"/>
              </a:ext>
            </a:extLst>
          </p:cNvPr>
          <p:cNvGraphicFramePr>
            <a:graphicFrameLocks noGrp="1"/>
          </p:cNvGraphicFramePr>
          <p:nvPr>
            <p:ph idx="1"/>
            <p:extLst>
              <p:ext uri="{D42A27DB-BD31-4B8C-83A1-F6EECF244321}">
                <p14:modId xmlns:p14="http://schemas.microsoft.com/office/powerpoint/2010/main" val="142127636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66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74" name="Picture 73">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כותרת 1">
            <a:extLst>
              <a:ext uri="{FF2B5EF4-FFF2-40B4-BE49-F238E27FC236}">
                <a16:creationId xmlns:a16="http://schemas.microsoft.com/office/drawing/2014/main" id="{A0A27D0C-49DC-4C93-9F06-6DC43F7F69D1}"/>
              </a:ext>
            </a:extLst>
          </p:cNvPr>
          <p:cNvSpPr>
            <a:spLocks noGrp="1"/>
          </p:cNvSpPr>
          <p:nvPr>
            <p:ph type="title"/>
          </p:nvPr>
        </p:nvSpPr>
        <p:spPr>
          <a:xfrm>
            <a:off x="4626508" y="982132"/>
            <a:ext cx="6270090" cy="1303867"/>
          </a:xfrm>
        </p:spPr>
        <p:txBody>
          <a:bodyPr>
            <a:normAutofit/>
          </a:bodyPr>
          <a:lstStyle/>
          <a:p>
            <a:r>
              <a:rPr lang="he-IL" dirty="0"/>
              <a:t>תפקיד הרגשות</a:t>
            </a:r>
          </a:p>
        </p:txBody>
      </p:sp>
      <p:sp>
        <p:nvSpPr>
          <p:cNvPr id="79" name="Rectangle 78">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side Out - תמונה / פוסטר הסרט הקול בראש">
            <a:hlinkClick r:id="rId6"/>
            <a:extLst>
              <a:ext uri="{FF2B5EF4-FFF2-40B4-BE49-F238E27FC236}">
                <a16:creationId xmlns:a16="http://schemas.microsoft.com/office/drawing/2014/main" id="{0E91AA10-20F7-4A23-9C2A-B060E8447B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65" r="2296" b="1"/>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מציין מיקום תוכן 2">
            <a:extLst>
              <a:ext uri="{FF2B5EF4-FFF2-40B4-BE49-F238E27FC236}">
                <a16:creationId xmlns:a16="http://schemas.microsoft.com/office/drawing/2014/main" id="{CE4C9C19-A11D-4910-A147-B8C58FBA650B}"/>
              </a:ext>
            </a:extLst>
          </p:cNvPr>
          <p:cNvSpPr>
            <a:spLocks noGrp="1"/>
          </p:cNvSpPr>
          <p:nvPr>
            <p:ph idx="1"/>
          </p:nvPr>
        </p:nvSpPr>
        <p:spPr>
          <a:xfrm>
            <a:off x="4672229" y="4360565"/>
            <a:ext cx="6260114" cy="3318936"/>
          </a:xfrm>
        </p:spPr>
        <p:txBody>
          <a:bodyPr>
            <a:normAutofit/>
          </a:bodyPr>
          <a:lstStyle/>
          <a:p>
            <a:r>
              <a:rPr lang="en-US" sz="2000" dirty="0">
                <a:hlinkClick r:id="rId6"/>
              </a:rPr>
              <a:t>https://www.youtube.com/watch?v=Z4g96mU4XuA</a:t>
            </a:r>
            <a:endParaRPr lang="he-IL" sz="2000" dirty="0"/>
          </a:p>
          <a:p>
            <a:r>
              <a:rPr lang="he-IL" dirty="0"/>
              <a:t>אפשר גם להכין עם הילדים בובות קרטון ולשחק דמויות של הרגשות השונים. </a:t>
            </a:r>
          </a:p>
        </p:txBody>
      </p:sp>
      <p:pic>
        <p:nvPicPr>
          <p:cNvPr id="4" name="Online Media 3" title="ￗﾙￗﾗￗﾙￗﾓￗﾔ ￗﾔￗﾛￗﾨￗﾪ ￗﾨￗﾒￗﾩￗﾕￗﾪ  ￗﾔￗﾧￗﾕￗﾜ ￗﾑￗﾨￗﾐￗﾩ">
            <a:hlinkClick r:id="" action="ppaction://media"/>
            <a:extLst>
              <a:ext uri="{FF2B5EF4-FFF2-40B4-BE49-F238E27FC236}">
                <a16:creationId xmlns:a16="http://schemas.microsoft.com/office/drawing/2014/main" id="{2981CB65-6DFB-4D97-A06F-00A39230C171}"/>
              </a:ext>
            </a:extLst>
          </p:cNvPr>
          <p:cNvPicPr>
            <a:picLocks noRot="1" noChangeAspect="1"/>
          </p:cNvPicPr>
          <p:nvPr>
            <a:videoFile r:link="rId1"/>
          </p:nvPr>
        </p:nvPicPr>
        <p:blipFill>
          <a:blip r:embed="rId8"/>
          <a:stretch>
            <a:fillRect/>
          </a:stretch>
        </p:blipFill>
        <p:spPr>
          <a:xfrm>
            <a:off x="6491552" y="2453779"/>
            <a:ext cx="2540000" cy="1905000"/>
          </a:xfrm>
          <a:prstGeom prst="rect">
            <a:avLst/>
          </a:prstGeom>
        </p:spPr>
      </p:pic>
    </p:spTree>
    <p:extLst>
      <p:ext uri="{BB962C8B-B14F-4D97-AF65-F5344CB8AC3E}">
        <p14:creationId xmlns:p14="http://schemas.microsoft.com/office/powerpoint/2010/main" val="29174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A2DFCA5A-3CC2-48AB-A02B-00E11E5B17E1}"/>
              </a:ext>
            </a:extLst>
          </p:cNvPr>
          <p:cNvSpPr>
            <a:spLocks noGrp="1"/>
          </p:cNvSpPr>
          <p:nvPr>
            <p:ph type="title"/>
          </p:nvPr>
        </p:nvSpPr>
        <p:spPr>
          <a:xfrm>
            <a:off x="1055599" y="1055077"/>
            <a:ext cx="2532909" cy="4794578"/>
          </a:xfrm>
        </p:spPr>
        <p:txBody>
          <a:bodyPr>
            <a:normAutofit/>
          </a:bodyPr>
          <a:lstStyle/>
          <a:p>
            <a:r>
              <a:rPr lang="he-IL">
                <a:solidFill>
                  <a:srgbClr val="262626"/>
                </a:solidFill>
              </a:rPr>
              <a:t>תפקיד הרגשות</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id="{4D4CEBA9-12CE-4F46-A004-19623A98B228}"/>
              </a:ext>
            </a:extLst>
          </p:cNvPr>
          <p:cNvGraphicFramePr>
            <a:graphicFrameLocks noGrp="1"/>
          </p:cNvGraphicFramePr>
          <p:nvPr>
            <p:ph idx="1"/>
            <p:extLst>
              <p:ext uri="{D42A27DB-BD31-4B8C-83A1-F6EECF244321}">
                <p14:modId xmlns:p14="http://schemas.microsoft.com/office/powerpoint/2010/main" val="90063657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72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ADDB794-ABB5-40A8-90F7-5138AB17C1B0}"/>
              </a:ext>
            </a:extLst>
          </p:cNvPr>
          <p:cNvSpPr>
            <a:spLocks noGrp="1"/>
          </p:cNvSpPr>
          <p:nvPr>
            <p:ph type="title"/>
          </p:nvPr>
        </p:nvSpPr>
        <p:spPr>
          <a:xfrm>
            <a:off x="804421" y="796374"/>
            <a:ext cx="10583158" cy="880027"/>
          </a:xfrm>
        </p:spPr>
        <p:txBody>
          <a:bodyPr>
            <a:normAutofit/>
          </a:bodyPr>
          <a:lstStyle/>
          <a:p>
            <a:r>
              <a:rPr lang="he-IL">
                <a:solidFill>
                  <a:schemeClr val="tx2"/>
                </a:solidFill>
              </a:rPr>
              <a:t>תפקיד הרגשות</a:t>
            </a:r>
          </a:p>
        </p:txBody>
      </p:sp>
      <p:sp>
        <p:nvSpPr>
          <p:cNvPr id="1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CBF3B01-8C0F-4571-A628-8AE48AE38693}"/>
              </a:ext>
            </a:extLst>
          </p:cNvPr>
          <p:cNvSpPr>
            <a:spLocks noGrp="1"/>
          </p:cNvSpPr>
          <p:nvPr>
            <p:ph idx="1"/>
          </p:nvPr>
        </p:nvSpPr>
        <p:spPr>
          <a:xfrm>
            <a:off x="1295401" y="2612256"/>
            <a:ext cx="9601196" cy="3263612"/>
          </a:xfrm>
        </p:spPr>
        <p:txBody>
          <a:bodyPr>
            <a:normAutofit/>
          </a:bodyPr>
          <a:lstStyle/>
          <a:p>
            <a:r>
              <a:rPr lang="he-IL">
                <a:solidFill>
                  <a:schemeClr val="bg1"/>
                </a:solidFill>
              </a:rPr>
              <a:t>פעילויות אפשריות עם הילדים:</a:t>
            </a:r>
          </a:p>
          <a:p>
            <a:r>
              <a:rPr lang="he-IL">
                <a:solidFill>
                  <a:schemeClr val="bg1"/>
                </a:solidFill>
              </a:rPr>
              <a:t>שמש רגשות- הילדים כותבים על לוח גדול את כל הרגשות שהם מכירים.</a:t>
            </a:r>
          </a:p>
          <a:p>
            <a:r>
              <a:rPr lang="he-IL">
                <a:solidFill>
                  <a:schemeClr val="bg1"/>
                </a:solidFill>
              </a:rPr>
              <a:t>הצגת רגשות באמצעות הפנים או הגוף.</a:t>
            </a:r>
          </a:p>
          <a:p>
            <a:r>
              <a:rPr lang="he-IL">
                <a:solidFill>
                  <a:schemeClr val="bg1"/>
                </a:solidFill>
              </a:rPr>
              <a:t>לוח רגשות משותף שנוצר ע"י שימוש בציורים או בגזירי עיתונים.</a:t>
            </a:r>
          </a:p>
          <a:p>
            <a:r>
              <a:rPr lang="he-IL">
                <a:solidFill>
                  <a:schemeClr val="bg1"/>
                </a:solidFill>
              </a:rPr>
              <a:t>סיפורי רגשות וזיהוי של הרגש ע"י הקבוצה.</a:t>
            </a:r>
          </a:p>
          <a:p>
            <a:r>
              <a:rPr lang="he-IL">
                <a:solidFill>
                  <a:schemeClr val="bg1"/>
                </a:solidFill>
              </a:rPr>
              <a:t>שיתוף של סיפור אישי וזיהוי של הרגש ע"י הקבוצה.</a:t>
            </a:r>
          </a:p>
        </p:txBody>
      </p:sp>
    </p:spTree>
    <p:extLst>
      <p:ext uri="{BB962C8B-B14F-4D97-AF65-F5344CB8AC3E}">
        <p14:creationId xmlns:p14="http://schemas.microsoft.com/office/powerpoint/2010/main" val="37779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37CDE5-3E54-4BF4-BD39-7333D731C742}"/>
              </a:ext>
            </a:extLst>
          </p:cNvPr>
          <p:cNvSpPr>
            <a:spLocks noGrp="1"/>
          </p:cNvSpPr>
          <p:nvPr>
            <p:ph type="title"/>
          </p:nvPr>
        </p:nvSpPr>
        <p:spPr/>
        <p:txBody>
          <a:bodyPr/>
          <a:lstStyle/>
          <a:p>
            <a:r>
              <a:rPr lang="he-IL" dirty="0"/>
              <a:t>תפקיד הרגשות</a:t>
            </a:r>
          </a:p>
        </p:txBody>
      </p:sp>
      <p:sp>
        <p:nvSpPr>
          <p:cNvPr id="3" name="מציין מיקום תוכן 2">
            <a:extLst>
              <a:ext uri="{FF2B5EF4-FFF2-40B4-BE49-F238E27FC236}">
                <a16:creationId xmlns:a16="http://schemas.microsoft.com/office/drawing/2014/main" id="{9855F7DA-6F7B-433A-AC2D-4CB7BF1FDDC4}"/>
              </a:ext>
            </a:extLst>
          </p:cNvPr>
          <p:cNvSpPr>
            <a:spLocks noGrp="1"/>
          </p:cNvSpPr>
          <p:nvPr>
            <p:ph idx="1"/>
          </p:nvPr>
        </p:nvSpPr>
        <p:spPr/>
        <p:txBody>
          <a:bodyPr/>
          <a:lstStyle/>
          <a:p>
            <a:endParaRPr lang="he-IL" dirty="0"/>
          </a:p>
          <a:p>
            <a:r>
              <a:rPr lang="he-IL" dirty="0"/>
              <a:t>משימה אופציונלית לבית- זיהוי של רגשות נעימים/ לא נעימים שהרגשתי השבוע.</a:t>
            </a:r>
          </a:p>
        </p:txBody>
      </p:sp>
    </p:spTree>
    <p:extLst>
      <p:ext uri="{BB962C8B-B14F-4D97-AF65-F5344CB8AC3E}">
        <p14:creationId xmlns:p14="http://schemas.microsoft.com/office/powerpoint/2010/main" val="284804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168665C0-EE4B-4550-9805-B2A2937E7090}"/>
              </a:ext>
            </a:extLst>
          </p:cNvPr>
          <p:cNvSpPr>
            <a:spLocks noGrp="1"/>
          </p:cNvSpPr>
          <p:nvPr>
            <p:ph type="title"/>
          </p:nvPr>
        </p:nvSpPr>
        <p:spPr>
          <a:xfrm>
            <a:off x="929140" y="972766"/>
            <a:ext cx="2835464" cy="1254868"/>
          </a:xfrm>
        </p:spPr>
        <p:txBody>
          <a:bodyPr anchor="b">
            <a:normAutofit/>
          </a:bodyPr>
          <a:lstStyle/>
          <a:p>
            <a:r>
              <a:rPr lang="he-IL" sz="2800">
                <a:solidFill>
                  <a:srgbClr val="262626"/>
                </a:solidFill>
              </a:rPr>
              <a:t>רגשות אישיים</a:t>
            </a:r>
          </a:p>
        </p:txBody>
      </p:sp>
      <p:sp>
        <p:nvSpPr>
          <p:cNvPr id="3" name="מציין מיקום תוכן 2">
            <a:extLst>
              <a:ext uri="{FF2B5EF4-FFF2-40B4-BE49-F238E27FC236}">
                <a16:creationId xmlns:a16="http://schemas.microsoft.com/office/drawing/2014/main" id="{D8ABB102-259B-47DE-8406-09D54DDB1A74}"/>
              </a:ext>
            </a:extLst>
          </p:cNvPr>
          <p:cNvSpPr>
            <a:spLocks noGrp="1"/>
          </p:cNvSpPr>
          <p:nvPr>
            <p:ph idx="1"/>
          </p:nvPr>
        </p:nvSpPr>
        <p:spPr>
          <a:xfrm>
            <a:off x="929141" y="2430471"/>
            <a:ext cx="2835464" cy="3552039"/>
          </a:xfrm>
        </p:spPr>
        <p:txBody>
          <a:bodyPr>
            <a:normAutofit/>
          </a:bodyPr>
          <a:lstStyle/>
          <a:p>
            <a:r>
              <a:rPr lang="en-US" sz="1400" dirty="0">
                <a:solidFill>
                  <a:srgbClr val="262626"/>
                </a:solidFill>
                <a:latin typeface="Segoe UI" panose="020B0502040204020203" pitchFamily="34" charset="0"/>
                <a:hlinkClick r:id="rId4"/>
              </a:rPr>
              <a:t>https://www.youtube.com/watch?v=rwSCm-bcVwQ</a:t>
            </a:r>
            <a:endParaRPr lang="he-IL" sz="1400" dirty="0">
              <a:solidFill>
                <a:srgbClr val="262626"/>
              </a:solidFill>
              <a:latin typeface="Segoe UI" panose="020B0502040204020203" pitchFamily="34" charset="0"/>
            </a:endParaRPr>
          </a:p>
          <a:p>
            <a:endParaRPr lang="he-IL" sz="1800" dirty="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תמונה שמכילה מפה&#10;&#10;התיאור נוצר באופן אוטומטי">
            <a:hlinkClick r:id="rId4"/>
            <a:extLst>
              <a:ext uri="{FF2B5EF4-FFF2-40B4-BE49-F238E27FC236}">
                <a16:creationId xmlns:a16="http://schemas.microsoft.com/office/drawing/2014/main" id="{50A58A34-C306-4D1F-B7CF-9F897A628ECF}"/>
              </a:ext>
            </a:extLst>
          </p:cNvPr>
          <p:cNvPicPr>
            <a:picLocks noChangeAspect="1"/>
          </p:cNvPicPr>
          <p:nvPr/>
        </p:nvPicPr>
        <p:blipFill>
          <a:blip r:embed="rId5"/>
          <a:stretch>
            <a:fillRect/>
          </a:stretch>
        </p:blipFill>
        <p:spPr>
          <a:xfrm>
            <a:off x="5778365" y="609602"/>
            <a:ext cx="5413131" cy="5587749"/>
          </a:xfrm>
          <a:prstGeom prst="rect">
            <a:avLst/>
          </a:prstGeom>
        </p:spPr>
      </p:pic>
      <p:pic>
        <p:nvPicPr>
          <p:cNvPr id="4" name="Online Media 3" title="ￗﾐￗﾠￗﾙ ￗﾠￗﾩￗﾐￗﾨ ￗﾐￗﾠￗﾙ - ￗﾩￗﾙￗﾨ ￗﾙￗﾜￗﾓￗﾙￗﾝ -  ￗﾩￗﾙￗﾨￗﾙ ￗﾙￗﾜￗﾓￗﾕￗﾪ ￗﾙￗﾩￗﾨￗﾐￗﾜￗﾙￗﾪ">
            <a:hlinkClick r:id="" action="ppaction://media"/>
            <a:extLst>
              <a:ext uri="{FF2B5EF4-FFF2-40B4-BE49-F238E27FC236}">
                <a16:creationId xmlns:a16="http://schemas.microsoft.com/office/drawing/2014/main" id="{BCFD072B-DAB8-4073-9F4F-FAB97FDB94D4}"/>
              </a:ext>
            </a:extLst>
          </p:cNvPr>
          <p:cNvPicPr>
            <a:picLocks noRot="1" noChangeAspect="1"/>
          </p:cNvPicPr>
          <p:nvPr>
            <a:videoFile r:link="rId1"/>
          </p:nvPr>
        </p:nvPicPr>
        <p:blipFill>
          <a:blip r:embed="rId6"/>
          <a:stretch>
            <a:fillRect/>
          </a:stretch>
        </p:blipFill>
        <p:spPr>
          <a:xfrm>
            <a:off x="1114015" y="3253990"/>
            <a:ext cx="2540000" cy="1905000"/>
          </a:xfrm>
          <a:prstGeom prst="rect">
            <a:avLst/>
          </a:prstGeom>
        </p:spPr>
      </p:pic>
    </p:spTree>
    <p:extLst>
      <p:ext uri="{BB962C8B-B14F-4D97-AF65-F5344CB8AC3E}">
        <p14:creationId xmlns:p14="http://schemas.microsoft.com/office/powerpoint/2010/main" val="41492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BEB2A2ED-FBD9-4FA7-8815-BE65DF39FE97}"/>
              </a:ext>
            </a:extLst>
          </p:cNvPr>
          <p:cNvSpPr>
            <a:spLocks noGrp="1"/>
          </p:cNvSpPr>
          <p:nvPr>
            <p:ph type="title"/>
          </p:nvPr>
        </p:nvSpPr>
        <p:spPr>
          <a:xfrm>
            <a:off x="952108" y="954756"/>
            <a:ext cx="2730414" cy="4946003"/>
          </a:xfrm>
        </p:spPr>
        <p:txBody>
          <a:bodyPr>
            <a:normAutofit/>
          </a:bodyPr>
          <a:lstStyle/>
          <a:p>
            <a:r>
              <a:rPr lang="he-IL">
                <a:solidFill>
                  <a:srgbClr val="FFFFFF"/>
                </a:solidFill>
              </a:rPr>
              <a:t>רגשות אישיים</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D548F26F-17D8-47F9-BEA7-24FD9F596C99}"/>
              </a:ext>
            </a:extLst>
          </p:cNvPr>
          <p:cNvSpPr>
            <a:spLocks noGrp="1"/>
          </p:cNvSpPr>
          <p:nvPr>
            <p:ph idx="1"/>
          </p:nvPr>
        </p:nvSpPr>
        <p:spPr>
          <a:xfrm>
            <a:off x="5150360" y="469900"/>
            <a:ext cx="5953630" cy="5405968"/>
          </a:xfrm>
        </p:spPr>
        <p:txBody>
          <a:bodyPr anchor="ctr">
            <a:normAutofit/>
          </a:bodyPr>
          <a:lstStyle/>
          <a:p>
            <a:r>
              <a:rPr lang="he-IL">
                <a:solidFill>
                  <a:schemeClr val="bg1"/>
                </a:solidFill>
              </a:rPr>
              <a:t>לאחר שקיימנו שיח בנוגע לתפקיד הרגשות והזיהוי שלהם, נעמיק את הדיון ונתייחס לביטוי האישי של רגשות עבור כל ילד בפני עצמו.</a:t>
            </a:r>
          </a:p>
          <a:p>
            <a:endParaRPr lang="he-IL">
              <a:solidFill>
                <a:schemeClr val="bg1"/>
              </a:solidFill>
            </a:endParaRPr>
          </a:p>
          <a:p>
            <a:r>
              <a:rPr lang="he-IL">
                <a:solidFill>
                  <a:schemeClr val="bg1"/>
                </a:solidFill>
              </a:rPr>
              <a:t>ניתן להסביר לילדים שלמרות שכולנו מרגישים את כל הרגשות, כל אחד מאיתנו מרגיש רגשות שונים בתדירות שונה. יש רגשות שנרגיש רוב שעות היום ויש רגשות שנרגיש רק לפעמים.</a:t>
            </a:r>
          </a:p>
        </p:txBody>
      </p:sp>
    </p:spTree>
    <p:extLst>
      <p:ext uri="{BB962C8B-B14F-4D97-AF65-F5344CB8AC3E}">
        <p14:creationId xmlns:p14="http://schemas.microsoft.com/office/powerpoint/2010/main" val="4246910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TotalTime>
  <Words>615</Words>
  <Application>Microsoft Office PowerPoint</Application>
  <PresentationFormat>Widescreen</PresentationFormat>
  <Paragraphs>57</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Segoe UI</vt:lpstr>
      <vt:lpstr>אורגני</vt:lpstr>
      <vt:lpstr>ויסות רגשי  עבודה קבוצתית</vt:lpstr>
      <vt:lpstr>תפקיד הרגשות</vt:lpstr>
      <vt:lpstr>תפקיד הרגשות</vt:lpstr>
      <vt:lpstr>תפקיד הרגשות</vt:lpstr>
      <vt:lpstr>תפקיד הרגשות</vt:lpstr>
      <vt:lpstr>תפקיד הרגשות</vt:lpstr>
      <vt:lpstr>תפקיד הרגשות</vt:lpstr>
      <vt:lpstr>רגשות אישיים</vt:lpstr>
      <vt:lpstr>רגשות אישיים</vt:lpstr>
      <vt:lpstr>רגשות אישיים</vt:lpstr>
      <vt:lpstr>רגשות מתערבבים</vt:lpstr>
      <vt:lpstr>רגשות מתערבבים</vt:lpstr>
      <vt:lpstr>רגשות מתערבבים</vt:lpstr>
      <vt:lpstr>רגשות מתערבבים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ויסות רגשי  עבודה קבוצתית</dc:title>
  <dc:creator>דאנה גליקשטיין</dc:creator>
  <cp:lastModifiedBy>David Sades</cp:lastModifiedBy>
  <cp:revision>5</cp:revision>
  <dcterms:created xsi:type="dcterms:W3CDTF">2020-12-17T09:06:20Z</dcterms:created>
  <dcterms:modified xsi:type="dcterms:W3CDTF">2020-12-21T06:22:14Z</dcterms:modified>
</cp:coreProperties>
</file>