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Assistant"/>
      <p:regular r:id="rId19"/>
      <p:bold r:id="rId20"/>
    </p:embeddedFont>
    <p:embeddedFont>
      <p:font typeface="Assistant ExtraBold"/>
      <p:bold r:id="rId21"/>
    </p:embeddedFont>
    <p:embeddedFont>
      <p:font typeface="Gill Sans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jFZJ6A9HsSvXVYdvZ7J0LG/Ee9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ssistant-bold.fntdata"/><Relationship Id="rId11" Type="http://schemas.openxmlformats.org/officeDocument/2006/relationships/slide" Target="slides/slide6.xml"/><Relationship Id="rId22" Type="http://schemas.openxmlformats.org/officeDocument/2006/relationships/font" Target="fonts/GillSans-regular.fntdata"/><Relationship Id="rId10" Type="http://schemas.openxmlformats.org/officeDocument/2006/relationships/slide" Target="slides/slide5.xml"/><Relationship Id="rId21" Type="http://schemas.openxmlformats.org/officeDocument/2006/relationships/font" Target="fonts/AssistantExtraBold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Gill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ssistant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28600" lvl="5" marL="274320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2a0fb2f1ffb3a8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92a0fb2f1ffb3a8_0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92a0fb2f1ffb3a8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b486f6c0b7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b486f6c0b7_0_6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1b486f6c0b7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קופית כותרת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 txBox="1"/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" type="subTitle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1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dk1"/>
                </a:solidFill>
              </a:defRPr>
            </a:lvl1pPr>
            <a:lvl2pPr lvl="1" rt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1" name="Google Shape;21;p15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1" type="ftr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2" type="sldNum"/>
          </p:nvPr>
        </p:nvSpPr>
        <p:spPr>
          <a:xfrm>
            <a:off x="143766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24" name="Google Shape;24;p15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טקסט אנכי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4"/>
          <p:cNvSpPr txBox="1"/>
          <p:nvPr>
            <p:ph idx="1" type="body"/>
          </p:nvPr>
        </p:nvSpPr>
        <p:spPr>
          <a:xfrm rot="5400000">
            <a:off x="4527910" y="-1060599"/>
            <a:ext cx="3450613" cy="960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4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4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4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92" name="Google Shape;92;p24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אנכית וטקסט" type="vertTitleAndTx">
  <p:cSld name="VERTICAL_TITLE_AND_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5"/>
          <p:cNvSpPr txBox="1"/>
          <p:nvPr>
            <p:ph type="title"/>
          </p:nvPr>
        </p:nvSpPr>
        <p:spPr>
          <a:xfrm rot="5400000">
            <a:off x="7917038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5"/>
          <p:cNvSpPr txBox="1"/>
          <p:nvPr>
            <p:ph idx="1" type="body"/>
          </p:nvPr>
        </p:nvSpPr>
        <p:spPr>
          <a:xfrm rot="5400000">
            <a:off x="3029143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25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5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99" name="Google Shape;99;p25"/>
          <p:cNvCxnSpPr/>
          <p:nvPr/>
        </p:nvCxnSpPr>
        <p:spPr>
          <a:xfrm>
            <a:off x="9439111" y="798973"/>
            <a:ext cx="0" cy="4659889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31" name="Google Shape;31;p16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ני תכנים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/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" type="body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2" type="body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39" name="Google Shape;39;p17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מונה עם כיתוב" type="picTx">
  <p:cSld name="PICTURE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1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42" name="Google Shape;42;p18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sx="98000" rotWithShape="0" algn="tl" dir="4740000" dist="228600" sy="98000">
                <a:srgbClr val="000000">
                  <a:alpha val="3372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cap="flat" cmpd="sng" w="50800">
              <a:solidFill>
                <a:srgbClr val="19191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" name="Google Shape;44;p18"/>
          <p:cNvSpPr txBox="1"/>
          <p:nvPr>
            <p:ph type="title"/>
          </p:nvPr>
        </p:nvSpPr>
        <p:spPr>
          <a:xfrm>
            <a:off x="1451206" y="1129513"/>
            <a:ext cx="5532328" cy="18305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8"/>
          <p:cNvSpPr/>
          <p:nvPr>
            <p:ph idx="2" type="pic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6" name="Google Shape;46;p18"/>
          <p:cNvSpPr txBox="1"/>
          <p:nvPr>
            <p:ph idx="1" type="body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7" name="Google Shape;47;p18"/>
          <p:cNvSpPr txBox="1"/>
          <p:nvPr>
            <p:ph idx="10" type="dt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1" type="ftr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50" name="Google Shape;50;p18"/>
          <p:cNvCxnSpPr/>
          <p:nvPr/>
        </p:nvCxnSpPr>
        <p:spPr>
          <a:xfrm>
            <a:off x="1447382" y="3143605"/>
            <a:ext cx="5527351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מקטע עליונה" type="secHead">
  <p:cSld name="SECTION_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/>
          <p:nvPr>
            <p:ph type="title"/>
          </p:nvPr>
        </p:nvSpPr>
        <p:spPr>
          <a:xfrm>
            <a:off x="1454239" y="1756130"/>
            <a:ext cx="8643154" cy="1887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" type="body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rmAutofit/>
          </a:bodyPr>
          <a:lstStyle>
            <a:lvl1pPr indent="-228600" lvl="0" marL="457200" rtl="1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4" name="Google Shape;54;p19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57" name="Google Shape;57;p19"/>
          <p:cNvCxnSpPr/>
          <p:nvPr/>
        </p:nvCxnSpPr>
        <p:spPr>
          <a:xfrm>
            <a:off x="1454239" y="3804985"/>
            <a:ext cx="8630446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וואה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type="title"/>
          </p:nvPr>
        </p:nvSpPr>
        <p:spPr>
          <a:xfrm>
            <a:off x="1447191" y="804163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" type="body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20"/>
          <p:cNvSpPr txBox="1"/>
          <p:nvPr>
            <p:ph idx="2" type="body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3" type="body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20"/>
          <p:cNvSpPr txBox="1"/>
          <p:nvPr>
            <p:ph idx="4" type="body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0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67" name="Google Shape;67;p20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73" name="Google Shape;73;p21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ריק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וכן עם כיתוב" type="objTx">
  <p:cSld name="OBJECT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>
            <a:off x="1444671" y="798973"/>
            <a:ext cx="3273099" cy="22471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" type="body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2" type="body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23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85" name="Google Shape;85;p23"/>
          <p:cNvCxnSpPr/>
          <p:nvPr/>
        </p:nvCxnSpPr>
        <p:spPr>
          <a:xfrm>
            <a:off x="1448280" y="3205491"/>
            <a:ext cx="326949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" name="Google Shape;11;p14"/>
          <p:cNvPicPr preferRelativeResize="0"/>
          <p:nvPr/>
        </p:nvPicPr>
        <p:blipFill rotWithShape="1">
          <a:blip r:embed="rId1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4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4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marR="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04800" lvl="4" marL="2286000" marR="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04800" lvl="5" marL="2743200" marR="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04800" lvl="6" marL="3200400" marR="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04800" lvl="7" marL="3657600" marR="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04800" lvl="8" marL="4114800" marR="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17" name="Google Shape;17;p14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 txBox="1"/>
          <p:nvPr>
            <p:ph type="ctrTitle"/>
          </p:nvPr>
        </p:nvSpPr>
        <p:spPr>
          <a:xfrm flipH="1">
            <a:off x="1608027" y="2095500"/>
            <a:ext cx="960270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br>
              <a:rPr lang="iw-IL" sz="8100"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br>
              <a:rPr lang="iw-IL" sz="8100"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br>
              <a:rPr lang="iw-IL" sz="8100"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br>
              <a:rPr lang="iw-IL" sz="8100"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br>
              <a:rPr lang="iw-IL" sz="8100"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lang="iw-IL" sz="8100">
                <a:latin typeface="Assistant ExtraBold"/>
                <a:ea typeface="Assistant ExtraBold"/>
                <a:cs typeface="Assistant ExtraBold"/>
                <a:sym typeface="Assistant ExtraBold"/>
              </a:rPr>
              <a:t>פרויקט מל"א</a:t>
            </a:r>
            <a:br>
              <a:rPr lang="iw-IL" sz="8100"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br>
              <a:rPr lang="iw-IL" sz="4900"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lang="iw-IL" sz="4900">
                <a:latin typeface="Assistant ExtraBold"/>
                <a:ea typeface="Assistant ExtraBold"/>
                <a:cs typeface="Assistant ExtraBold"/>
                <a:sym typeface="Assistant ExtraBold"/>
              </a:rPr>
              <a:t>                        </a:t>
            </a:r>
            <a:endParaRPr sz="8100"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05" name="Google Shape;105;p1"/>
          <p:cNvSpPr txBox="1"/>
          <p:nvPr>
            <p:ph idx="1" type="subTitle"/>
          </p:nvPr>
        </p:nvSpPr>
        <p:spPr>
          <a:xfrm flipH="1">
            <a:off x="1776549" y="3704414"/>
            <a:ext cx="9601200" cy="1303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rPr b="1" lang="iw-IL" sz="2900">
                <a:latin typeface="Assistant"/>
                <a:ea typeface="Assistant"/>
                <a:cs typeface="Assistant"/>
                <a:sym typeface="Assistant"/>
              </a:rPr>
              <a:t>מנהל חינוך ירושלים</a:t>
            </a:r>
            <a:endParaRPr b="1"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106" name="Google Shape;10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0209" y="612463"/>
            <a:ext cx="1398967" cy="99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30594" y="567603"/>
            <a:ext cx="1081197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2a0fb2f1ffb3a8_0"/>
          <p:cNvSpPr txBox="1"/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latin typeface="Assistant ExtraBold"/>
                <a:ea typeface="Assistant ExtraBold"/>
                <a:cs typeface="Assistant ExtraBold"/>
                <a:sym typeface="Assistant ExtraBold"/>
              </a:rPr>
              <a:t>טיפול רגשי בילדים</a:t>
            </a:r>
            <a:endParaRPr sz="4000"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93" name="Google Shape;193;g92a0fb2f1ffb3a8_0"/>
          <p:cNvSpPr txBox="1"/>
          <p:nvPr>
            <p:ph idx="1" type="body"/>
          </p:nvPr>
        </p:nvSpPr>
        <p:spPr>
          <a:xfrm>
            <a:off x="1451579" y="1853632"/>
            <a:ext cx="9603300" cy="345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40000" lnSpcReduction="20000"/>
          </a:bodyPr>
          <a:lstStyle/>
          <a:p>
            <a:pPr indent="-340284" lvl="0" marL="457200" rtl="1" algn="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ct val="95649"/>
              <a:buFont typeface="Assistant"/>
              <a:buChar char="•"/>
            </a:pPr>
            <a:r>
              <a:rPr lang="iw-IL" sz="4597">
                <a:latin typeface="Assistant"/>
                <a:ea typeface="Assistant"/>
                <a:cs typeface="Assistant"/>
                <a:sym typeface="Assistant"/>
              </a:rPr>
              <a:t>טיפול השלכתי- מגוון של אמצעים לא וורבליים  </a:t>
            </a:r>
            <a:endParaRPr sz="4597">
              <a:latin typeface="Assistant"/>
              <a:ea typeface="Assistant"/>
              <a:cs typeface="Assistant"/>
              <a:sym typeface="Assistant"/>
            </a:endParaRPr>
          </a:p>
          <a:p>
            <a:pPr indent="-340284" lvl="0" marL="45720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95649"/>
              <a:buFont typeface="Assistant"/>
              <a:buChar char="•"/>
            </a:pPr>
            <a:r>
              <a:rPr lang="iw-IL" sz="4597">
                <a:latin typeface="Assistant"/>
                <a:ea typeface="Assistant"/>
                <a:cs typeface="Assistant"/>
                <a:sym typeface="Assistant"/>
              </a:rPr>
              <a:t>טיפול במשחק </a:t>
            </a:r>
            <a:endParaRPr sz="4597">
              <a:latin typeface="Assistant"/>
              <a:ea typeface="Assistant"/>
              <a:cs typeface="Assistant"/>
              <a:sym typeface="Assistant"/>
            </a:endParaRPr>
          </a:p>
          <a:p>
            <a:pPr indent="-340284" lvl="0" marL="45720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95649"/>
              <a:buFont typeface="Assistant"/>
              <a:buChar char="•"/>
            </a:pPr>
            <a:r>
              <a:rPr lang="iw-IL" sz="4597">
                <a:latin typeface="Assistant"/>
                <a:ea typeface="Assistant"/>
                <a:cs typeface="Assistant"/>
                <a:sym typeface="Assistant"/>
              </a:rPr>
              <a:t>טיפול באומנות </a:t>
            </a:r>
            <a:endParaRPr sz="4597">
              <a:latin typeface="Assistant"/>
              <a:ea typeface="Assistant"/>
              <a:cs typeface="Assistant"/>
              <a:sym typeface="Assistant"/>
            </a:endParaRPr>
          </a:p>
          <a:p>
            <a:pPr indent="-345364" lvl="0" marL="45720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ssistant"/>
              <a:buChar char="•"/>
            </a:pPr>
            <a:r>
              <a:rPr lang="iw-IL" sz="4597">
                <a:latin typeface="Assistant"/>
                <a:ea typeface="Assistant"/>
                <a:cs typeface="Assistant"/>
                <a:sym typeface="Assistant"/>
              </a:rPr>
              <a:t>פסיכו-חינוכי- הכרת רגשות וויסות רגשי </a:t>
            </a:r>
            <a:endParaRPr sz="4597">
              <a:latin typeface="Assistant"/>
              <a:ea typeface="Assistant"/>
              <a:cs typeface="Assistant"/>
              <a:sym typeface="Assistant"/>
            </a:endParaRPr>
          </a:p>
          <a:p>
            <a:pPr indent="-340284" lvl="0" marL="45720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95649"/>
              <a:buFont typeface="Assistant"/>
              <a:buChar char="•"/>
            </a:pPr>
            <a:r>
              <a:rPr lang="iw-IL" sz="4597">
                <a:latin typeface="Assistant"/>
                <a:ea typeface="Assistant"/>
                <a:cs typeface="Assistant"/>
                <a:sym typeface="Assistant"/>
              </a:rPr>
              <a:t>אסטרטגיות טיפול קוגניטיבי-התנהגותי CBT</a:t>
            </a:r>
            <a:endParaRPr sz="4597">
              <a:latin typeface="Assistant"/>
              <a:ea typeface="Assistant"/>
              <a:cs typeface="Assistant"/>
              <a:sym typeface="Assistant"/>
            </a:endParaRPr>
          </a:p>
          <a:p>
            <a:pPr indent="-340284" lvl="0" marL="45720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95649"/>
              <a:buFont typeface="Assistant"/>
              <a:buChar char="•"/>
            </a:pPr>
            <a:r>
              <a:rPr lang="iw-IL" sz="4597">
                <a:latin typeface="Assistant"/>
                <a:ea typeface="Assistant"/>
                <a:cs typeface="Assistant"/>
                <a:sym typeface="Assistant"/>
              </a:rPr>
              <a:t>טיפול קבוצתי </a:t>
            </a:r>
            <a:endParaRPr sz="4597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b486f6c0b7_0_6"/>
          <p:cNvSpPr txBox="1"/>
          <p:nvPr>
            <p:ph type="title"/>
          </p:nvPr>
        </p:nvSpPr>
        <p:spPr>
          <a:xfrm>
            <a:off x="1449217" y="804889"/>
            <a:ext cx="9605700" cy="105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latin typeface="Assistant ExtraBold"/>
                <a:ea typeface="Assistant ExtraBold"/>
                <a:cs typeface="Assistant ExtraBold"/>
                <a:sym typeface="Assistant ExtraBold"/>
              </a:rPr>
              <a:t>חדר מל"א כמרחב מעברי של ויניקוט </a:t>
            </a:r>
            <a:endParaRPr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200" name="Google Shape;200;g1b486f6c0b7_0_6"/>
          <p:cNvSpPr txBox="1"/>
          <p:nvPr>
            <p:ph idx="2" type="body"/>
          </p:nvPr>
        </p:nvSpPr>
        <p:spPr>
          <a:xfrm>
            <a:off x="1624629" y="2017350"/>
            <a:ext cx="9434400" cy="344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ssistant"/>
              <a:buChar char="•"/>
            </a:pPr>
            <a:r>
              <a:rPr lang="iw-IL">
                <a:latin typeface="Assistant"/>
                <a:ea typeface="Assistant"/>
                <a:cs typeface="Assistant"/>
                <a:sym typeface="Assistant"/>
              </a:rPr>
              <a:t>"</a:t>
            </a:r>
            <a:r>
              <a:rPr lang="iw-IL">
                <a:latin typeface="Assistant"/>
                <a:ea typeface="Assistant"/>
                <a:cs typeface="Assistant"/>
                <a:sym typeface="Assistant"/>
              </a:rPr>
              <a:t>מרחב מעברי" או מרחב פוטנצאלי הוא מונח שטבע דולנד ויניקוט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-3556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•"/>
            </a:pPr>
            <a:r>
              <a:rPr lang="iw-IL"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b="1" lang="iw-IL">
                <a:solidFill>
                  <a:srgbClr val="202122"/>
                </a:solidFill>
                <a:latin typeface="Assistant"/>
                <a:ea typeface="Assistant"/>
                <a:cs typeface="Assistant"/>
                <a:sym typeface="Assistant"/>
              </a:rPr>
              <a:t>אזור הביניים של החוויה, השוכן בין הפנטזיה והמציאות</a:t>
            </a:r>
            <a:endParaRPr b="1" baseline="30000">
              <a:solidFill>
                <a:srgbClr val="3366CC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556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2000"/>
              <a:buFont typeface="Assistant"/>
              <a:buChar char="•"/>
            </a:pPr>
            <a:r>
              <a:rPr lang="iw-IL">
                <a:solidFill>
                  <a:srgbClr val="202122"/>
                </a:solidFill>
                <a:latin typeface="Assistant"/>
                <a:ea typeface="Assistant"/>
                <a:cs typeface="Assistant"/>
                <a:sym typeface="Assistant"/>
              </a:rPr>
              <a:t>שלב התפתחותי בריא בתהליך נפרדות מהאם- אובייקט מעבר- מעבר בין האם לעולם החיצוני</a:t>
            </a:r>
            <a:endParaRPr>
              <a:solidFill>
                <a:srgbClr val="20212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556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2000"/>
              <a:buFont typeface="Assistant"/>
              <a:buChar char="•"/>
            </a:pPr>
            <a:r>
              <a:rPr lang="iw-IL">
                <a:solidFill>
                  <a:srgbClr val="202122"/>
                </a:solidFill>
                <a:latin typeface="Assistant"/>
                <a:ea typeface="Assistant"/>
                <a:cs typeface="Assistant"/>
                <a:sym typeface="Assistant"/>
              </a:rPr>
              <a:t>כל חוויה שהיא בתחום הביניים שבין המציאות האובייקטיבית לבין המציאות הסובייקטיבית</a:t>
            </a:r>
            <a:endParaRPr>
              <a:solidFill>
                <a:srgbClr val="20212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556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2000"/>
              <a:buFont typeface="Assistant"/>
              <a:buChar char="•"/>
            </a:pPr>
            <a:r>
              <a:rPr b="1" lang="iw-IL">
                <a:solidFill>
                  <a:srgbClr val="202122"/>
                </a:solidFill>
                <a:latin typeface="Assistant"/>
                <a:ea typeface="Assistant"/>
                <a:cs typeface="Assistant"/>
                <a:sym typeface="Assistant"/>
              </a:rPr>
              <a:t>טיפול השלכתי במשחק ויצירה</a:t>
            </a:r>
            <a:endParaRPr>
              <a:solidFill>
                <a:srgbClr val="20212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556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2000"/>
              <a:buFont typeface="Assistant"/>
              <a:buChar char="•"/>
            </a:pPr>
            <a:r>
              <a:rPr lang="iw-IL">
                <a:solidFill>
                  <a:srgbClr val="202122"/>
                </a:solidFill>
                <a:latin typeface="Assistant"/>
                <a:ea typeface="Assistant"/>
                <a:cs typeface="Assistant"/>
                <a:sym typeface="Assistant"/>
              </a:rPr>
              <a:t>במרחב זה ניתן לבטא את תחושת האומניפוטנטיות הסובייקטיבית של האדם, את משאלותיו ותכנוניו, תוך השהיית המציאות האובייקטיבית. </a:t>
            </a:r>
            <a:endParaRPr b="1">
              <a:solidFill>
                <a:srgbClr val="20212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5068" y="4257403"/>
            <a:ext cx="8053251" cy="2326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760" y="274320"/>
            <a:ext cx="4506686" cy="3371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56514" y="182788"/>
            <a:ext cx="5242560" cy="3931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7541" y="653141"/>
            <a:ext cx="5448881" cy="2584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9634" y="1189286"/>
            <a:ext cx="5177246" cy="2910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18365" y="3429000"/>
            <a:ext cx="4337239" cy="3177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/>
          <p:nvPr>
            <p:ph type="title"/>
          </p:nvPr>
        </p:nvSpPr>
        <p:spPr>
          <a:xfrm>
            <a:off x="1393372" y="962583"/>
            <a:ext cx="9509759" cy="1088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b="1" lang="iw-IL" sz="3200">
                <a:latin typeface="Assistant"/>
                <a:ea typeface="Assistant"/>
                <a:cs typeface="Assistant"/>
                <a:sym typeface="Assistant"/>
              </a:rPr>
              <a:t>חוסן נעורים (פיש, 2014)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13" name="Google Shape;113;p2"/>
          <p:cNvSpPr txBox="1"/>
          <p:nvPr>
            <p:ph idx="1" type="body"/>
          </p:nvPr>
        </p:nvSpPr>
        <p:spPr>
          <a:xfrm>
            <a:off x="1341120" y="2270175"/>
            <a:ext cx="9509760" cy="4142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92100" lvl="0" marL="22860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ssistant"/>
              <a:buChar char="•"/>
            </a:pPr>
            <a:r>
              <a:rPr lang="iw-IL" sz="3000">
                <a:latin typeface="Assistant"/>
                <a:ea typeface="Assistant"/>
                <a:cs typeface="Assistant"/>
                <a:sym typeface="Assistant"/>
              </a:rPr>
              <a:t>מבוגר משמעותי</a:t>
            </a:r>
            <a:endParaRPr sz="3000"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2286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Assistant"/>
              <a:buChar char="•"/>
            </a:pPr>
            <a:r>
              <a:rPr lang="iw-IL" sz="3000">
                <a:latin typeface="Assistant"/>
                <a:ea typeface="Assistant"/>
                <a:cs typeface="Assistant"/>
                <a:sym typeface="Assistant"/>
              </a:rPr>
              <a:t>החוויה היומיומית בבית הספר</a:t>
            </a:r>
            <a:endParaRPr sz="3000"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2286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Assistant"/>
              <a:buChar char="•"/>
            </a:pPr>
            <a:r>
              <a:rPr lang="iw-IL" sz="3000">
                <a:latin typeface="Assistant"/>
                <a:ea typeface="Assistant"/>
                <a:cs typeface="Assistant"/>
                <a:sym typeface="Assistant"/>
              </a:rPr>
              <a:t>הרגשה של ערך עצמי</a:t>
            </a:r>
            <a:endParaRPr sz="3000"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2286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Assistant"/>
              <a:buChar char="•"/>
            </a:pPr>
            <a:r>
              <a:rPr lang="iw-IL" sz="3000">
                <a:latin typeface="Assistant"/>
                <a:ea typeface="Assistant"/>
                <a:cs typeface="Assistant"/>
                <a:sym typeface="Assistant"/>
              </a:rPr>
              <a:t>חוויה של מחוברות חברתית</a:t>
            </a:r>
            <a:endParaRPr sz="3000"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>
            <p:ph type="title"/>
          </p:nvPr>
        </p:nvSpPr>
        <p:spPr>
          <a:xfrm>
            <a:off x="1341120" y="905258"/>
            <a:ext cx="9509759" cy="1088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b="1" lang="iw-IL" sz="3200">
                <a:latin typeface="Assistant"/>
                <a:ea typeface="Assistant"/>
                <a:cs typeface="Assistant"/>
                <a:sym typeface="Assistant"/>
              </a:rPr>
              <a:t> מל"א- מרחב ל</a:t>
            </a:r>
            <a:r>
              <a:rPr b="1" lang="iw-IL">
                <a:latin typeface="Assistant"/>
                <a:ea typeface="Assistant"/>
                <a:cs typeface="Assistant"/>
                <a:sym typeface="Assistant"/>
              </a:rPr>
              <a:t>ימודי אחר</a:t>
            </a:r>
            <a:br>
              <a:rPr b="1" lang="iw-IL" sz="3200">
                <a:latin typeface="Assistant"/>
                <a:ea typeface="Assistant"/>
                <a:cs typeface="Assistant"/>
                <a:sym typeface="Assistant"/>
              </a:rPr>
            </a:br>
            <a:endParaRPr b="1" sz="320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19" name="Google Shape;119;p3"/>
          <p:cNvSpPr txBox="1"/>
          <p:nvPr>
            <p:ph idx="1" type="body"/>
          </p:nvPr>
        </p:nvSpPr>
        <p:spPr>
          <a:xfrm>
            <a:off x="1314994" y="2408793"/>
            <a:ext cx="9509700" cy="47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73050" lvl="0" marL="22860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ssistant"/>
              <a:buChar char="•"/>
            </a:pPr>
            <a:r>
              <a:rPr lang="iw-IL" sz="2700">
                <a:latin typeface="Assistant"/>
                <a:ea typeface="Assistant"/>
                <a:cs typeface="Assistant"/>
                <a:sym typeface="Assistant"/>
              </a:rPr>
              <a:t> מרחב מוגדר בתוך בית הספר</a:t>
            </a:r>
            <a:endParaRPr sz="2700">
              <a:latin typeface="Assistant"/>
              <a:ea typeface="Assistant"/>
              <a:cs typeface="Assistant"/>
              <a:sym typeface="Assistant"/>
            </a:endParaRPr>
          </a:p>
          <a:p>
            <a:pPr indent="-273050" lvl="0" marL="2286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Assistant"/>
              <a:buChar char="•"/>
            </a:pPr>
            <a:r>
              <a:rPr lang="iw-IL" sz="2700">
                <a:latin typeface="Assistant"/>
                <a:ea typeface="Assistant"/>
                <a:cs typeface="Assistant"/>
                <a:sym typeface="Assistant"/>
              </a:rPr>
              <a:t>מציע לתלמידים מרחב שייכות ראשוני, חיבור לעצמו ולאחרים, הנאה והרגשת הישג</a:t>
            </a:r>
            <a:endParaRPr sz="2700">
              <a:latin typeface="Assistant"/>
              <a:ea typeface="Assistant"/>
              <a:cs typeface="Assistant"/>
              <a:sym typeface="Assistant"/>
            </a:endParaRPr>
          </a:p>
          <a:p>
            <a:pPr indent="-273050" lvl="0" marL="2286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Assistant"/>
              <a:buChar char="•"/>
            </a:pPr>
            <a:r>
              <a:rPr lang="iw-IL" sz="2700">
                <a:latin typeface="Assistant"/>
                <a:ea typeface="Assistant"/>
                <a:cs typeface="Assistant"/>
                <a:sym typeface="Assistant"/>
              </a:rPr>
              <a:t>תוכנית דינמית ואינטנסיבית</a:t>
            </a:r>
            <a:endParaRPr sz="2700">
              <a:latin typeface="Assistant"/>
              <a:ea typeface="Assistant"/>
              <a:cs typeface="Assistant"/>
              <a:sym typeface="Assistant"/>
            </a:endParaRPr>
          </a:p>
          <a:p>
            <a:pPr indent="-273050" lvl="0" marL="2286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Assistant"/>
              <a:buChar char="•"/>
            </a:pPr>
            <a:r>
              <a:rPr lang="iw-IL" sz="2700">
                <a:latin typeface="Assistant"/>
                <a:ea typeface="Assistant"/>
                <a:cs typeface="Assistant"/>
                <a:sym typeface="Assistant"/>
              </a:rPr>
              <a:t>למידה ככלי רגשי הנותן מענה לפערי למידה והסתגלות</a:t>
            </a:r>
            <a:endParaRPr sz="2700">
              <a:latin typeface="Assistant"/>
              <a:ea typeface="Assistant"/>
              <a:cs typeface="Assistant"/>
              <a:sym typeface="Assistant"/>
            </a:endParaRPr>
          </a:p>
          <a:p>
            <a:pPr indent="-273050" lvl="0" marL="2286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Assistant"/>
              <a:buChar char="•"/>
            </a:pPr>
            <a:r>
              <a:rPr lang="iw-IL" sz="2700">
                <a:latin typeface="Assistant"/>
                <a:ea typeface="Assistant"/>
                <a:cs typeface="Assistant"/>
                <a:sym typeface="Assistant"/>
              </a:rPr>
              <a:t>פועל כל ימות השבוע בזמן הלימודים </a:t>
            </a:r>
            <a:endParaRPr sz="2700">
              <a:latin typeface="Assistant"/>
              <a:ea typeface="Assistant"/>
              <a:cs typeface="Assistant"/>
              <a:sym typeface="Assistant"/>
            </a:endParaRPr>
          </a:p>
          <a:p>
            <a:pPr indent="-101600" lvl="0" marL="2286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700">
              <a:latin typeface="Assistant"/>
              <a:ea typeface="Assistant"/>
              <a:cs typeface="Assistant"/>
              <a:sym typeface="Assistant"/>
            </a:endParaRPr>
          </a:p>
          <a:p>
            <a:pPr indent="-101600" lvl="0" marL="2286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ill Sans"/>
              <a:buNone/>
            </a:pPr>
            <a:r>
              <a:t/>
            </a:r>
            <a:endParaRPr sz="2700"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b="1" lang="iw-IL" sz="4000">
                <a:latin typeface="Assistant"/>
                <a:ea typeface="Assistant"/>
                <a:cs typeface="Assistant"/>
                <a:sym typeface="Assistant"/>
              </a:rPr>
              <a:t>מטרות</a:t>
            </a:r>
            <a:endParaRPr sz="400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25" name="Google Shape;125;p4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2286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50"/>
              <a:buFont typeface="Assistant"/>
              <a:buChar char="•"/>
            </a:pPr>
            <a:r>
              <a:rPr lang="iw-IL" sz="2250" u="sng">
                <a:latin typeface="Assistant"/>
                <a:ea typeface="Assistant"/>
                <a:cs typeface="Assistant"/>
                <a:sym typeface="Assistant"/>
              </a:rPr>
              <a:t>מטרת העל:</a:t>
            </a:r>
            <a:r>
              <a:rPr lang="iw-IL" sz="2250">
                <a:latin typeface="Assistant"/>
                <a:ea typeface="Assistant"/>
                <a:cs typeface="Assistant"/>
                <a:sym typeface="Assistant"/>
              </a:rPr>
              <a:t> הרחבת ההכלה והמענים הרגשיים והחינוכיים הבית ספריים לתלמידים מאתגרים.</a:t>
            </a:r>
            <a:endParaRPr sz="2250">
              <a:latin typeface="Assistant"/>
              <a:ea typeface="Assistant"/>
              <a:cs typeface="Assistant"/>
              <a:sym typeface="Assistant"/>
            </a:endParaRPr>
          </a:p>
          <a:p>
            <a:pPr indent="-254000" lvl="0" marL="228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50"/>
              <a:buFont typeface="Assistant"/>
              <a:buChar char="•"/>
            </a:pPr>
            <a:r>
              <a:rPr lang="iw-IL" sz="2250" u="sng">
                <a:latin typeface="Assistant"/>
                <a:ea typeface="Assistant"/>
                <a:cs typeface="Assistant"/>
                <a:sym typeface="Assistant"/>
              </a:rPr>
              <a:t>מטרות משנה:</a:t>
            </a:r>
            <a:endParaRPr sz="2250">
              <a:latin typeface="Assistant"/>
              <a:ea typeface="Assistant"/>
              <a:cs typeface="Assistant"/>
              <a:sym typeface="Assistant"/>
            </a:endParaRPr>
          </a:p>
          <a:p>
            <a:pPr indent="-254000" lvl="0" marL="228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50"/>
              <a:buFont typeface="Assistant"/>
              <a:buChar char="•"/>
            </a:pPr>
            <a:r>
              <a:rPr lang="iw-IL" sz="2250">
                <a:latin typeface="Assistant"/>
                <a:ea typeface="Assistant"/>
                <a:cs typeface="Assistant"/>
                <a:sym typeface="Assistant"/>
              </a:rPr>
              <a:t>העלאת תחושת החוסן בקרב התלמידים </a:t>
            </a:r>
            <a:endParaRPr sz="2250">
              <a:latin typeface="Assistant"/>
              <a:ea typeface="Assistant"/>
              <a:cs typeface="Assistant"/>
              <a:sym typeface="Assistant"/>
            </a:endParaRPr>
          </a:p>
          <a:p>
            <a:pPr indent="-254000" lvl="0" marL="228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50"/>
              <a:buFont typeface="Assistant"/>
              <a:buChar char="•"/>
            </a:pPr>
            <a:r>
              <a:rPr lang="iw-IL" sz="2250">
                <a:latin typeface="Assistant"/>
                <a:ea typeface="Assistant"/>
                <a:cs typeface="Assistant"/>
                <a:sym typeface="Assistant"/>
              </a:rPr>
              <a:t> שיפור בתלמידאות</a:t>
            </a:r>
            <a:endParaRPr sz="2250">
              <a:latin typeface="Assistant"/>
              <a:ea typeface="Assistant"/>
              <a:cs typeface="Assistant"/>
              <a:sym typeface="Assistant"/>
            </a:endParaRPr>
          </a:p>
          <a:p>
            <a:pPr indent="-254000" lvl="0" marL="228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50"/>
              <a:buFont typeface="Assistant"/>
              <a:buChar char="•"/>
            </a:pPr>
            <a:r>
              <a:rPr lang="iw-IL" sz="2250">
                <a:latin typeface="Assistant"/>
                <a:ea typeface="Assistant"/>
                <a:cs typeface="Assistant"/>
                <a:sym typeface="Assistant"/>
              </a:rPr>
              <a:t>הרחבת ה - WELLBEING של המורים –והעלאת יכולת ההכלה.</a:t>
            </a:r>
            <a:endParaRPr sz="2250">
              <a:latin typeface="Assistant"/>
              <a:ea typeface="Assistant"/>
              <a:cs typeface="Assistant"/>
              <a:sym typeface="Assistant"/>
            </a:endParaRPr>
          </a:p>
          <a:p>
            <a:pPr indent="-254000" lvl="0" marL="228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50"/>
              <a:buFont typeface="Assistant"/>
              <a:buChar char="•"/>
            </a:pPr>
            <a:r>
              <a:rPr lang="iw-IL" sz="2250">
                <a:latin typeface="Assistant"/>
                <a:ea typeface="Assistant"/>
                <a:cs typeface="Assistant"/>
                <a:sym typeface="Assistant"/>
              </a:rPr>
              <a:t> ירידה במקרי אלימות בבית הספר</a:t>
            </a:r>
            <a:endParaRPr sz="2250">
              <a:latin typeface="Assistant"/>
              <a:ea typeface="Assistant"/>
              <a:cs typeface="Assistant"/>
              <a:sym typeface="Assistant"/>
            </a:endParaRPr>
          </a:p>
          <a:p>
            <a:pPr indent="-254000" lvl="0" marL="228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50"/>
              <a:buFont typeface="Assistant"/>
              <a:buChar char="•"/>
            </a:pPr>
            <a:r>
              <a:rPr lang="iw-IL" sz="2250">
                <a:latin typeface="Assistant"/>
                <a:ea typeface="Assistant"/>
                <a:cs typeface="Assistant"/>
                <a:sym typeface="Assistant"/>
              </a:rPr>
              <a:t> עלייה בשותפות ומעורבות ההורים בבית הספר.</a:t>
            </a:r>
            <a:endParaRPr sz="2250">
              <a:latin typeface="Assistant"/>
              <a:ea typeface="Assistant"/>
              <a:cs typeface="Assistant"/>
              <a:sym typeface="Assistant"/>
            </a:endParaRPr>
          </a:p>
          <a:p>
            <a:pPr indent="-254000" lvl="0" marL="228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50"/>
              <a:buFont typeface="Assistant"/>
              <a:buChar char="•"/>
            </a:pPr>
            <a:r>
              <a:rPr lang="iw-IL" sz="2250">
                <a:latin typeface="Assistant"/>
                <a:ea typeface="Assistant"/>
                <a:cs typeface="Assistant"/>
                <a:sym typeface="Assistant"/>
              </a:rPr>
              <a:t> ירידה במספר ההפניות לוועדת השמה</a:t>
            </a:r>
            <a:endParaRPr sz="2250"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/>
          <p:nvPr>
            <p:ph type="title"/>
          </p:nvPr>
        </p:nvSpPr>
        <p:spPr>
          <a:xfrm>
            <a:off x="1210492" y="578685"/>
            <a:ext cx="9509759" cy="1088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b="1" lang="iw-IL" sz="2900">
                <a:latin typeface="Assistant"/>
                <a:ea typeface="Assistant"/>
                <a:cs typeface="Assistant"/>
                <a:sym typeface="Assistant"/>
              </a:rPr>
              <a:t>תלמידי מל"א הינם תלמידים אשר במאפייני התפקוד שלהם יש לפחות 2-3 מהמרכיבים הבאים:</a:t>
            </a:r>
            <a:br>
              <a:rPr b="1" lang="iw-IL" sz="2900">
                <a:latin typeface="Assistant"/>
                <a:ea typeface="Assistant"/>
                <a:cs typeface="Assistant"/>
                <a:sym typeface="Assistant"/>
              </a:rPr>
            </a:br>
            <a:endParaRPr b="1" sz="290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31" name="Google Shape;131;p5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4475" lvl="0" marL="2286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50"/>
              <a:buChar char="•"/>
            </a:pPr>
            <a:r>
              <a:rPr b="1" lang="iw-IL" sz="2250">
                <a:latin typeface="Assistant"/>
                <a:ea typeface="Assistant"/>
                <a:cs typeface="Assistant"/>
                <a:sym typeface="Assistant"/>
              </a:rPr>
              <a:t>רצף של קשיים בהתמדה: </a:t>
            </a:r>
            <a:r>
              <a:rPr lang="iw-IL" sz="2250">
                <a:latin typeface="Assistant"/>
                <a:ea typeface="Assistant"/>
                <a:cs typeface="Assistant"/>
                <a:sym typeface="Assistant"/>
              </a:rPr>
              <a:t>קושי להתמיד בלמידה ולהשתלב בכיתה כתלמידים מן המניין.</a:t>
            </a:r>
            <a:endParaRPr sz="2250">
              <a:latin typeface="Assistant"/>
              <a:ea typeface="Assistant"/>
              <a:cs typeface="Assistant"/>
              <a:sym typeface="Assistant"/>
            </a:endParaRPr>
          </a:p>
          <a:p>
            <a:pPr indent="-244475" lvl="0" marL="228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50"/>
              <a:buChar char="•"/>
            </a:pPr>
            <a:r>
              <a:rPr b="1" lang="iw-IL" sz="2250">
                <a:latin typeface="Assistant"/>
                <a:ea typeface="Assistant"/>
                <a:cs typeface="Assistant"/>
                <a:sym typeface="Assistant"/>
              </a:rPr>
              <a:t>קשיים לימודיים: </a:t>
            </a:r>
            <a:r>
              <a:rPr lang="iw-IL" sz="2250">
                <a:latin typeface="Assistant"/>
                <a:ea typeface="Assistant"/>
                <a:cs typeface="Assistant"/>
                <a:sym typeface="Assistant"/>
              </a:rPr>
              <a:t>פערים לימודיים , לקויות למידה  וכתוצאה מכך גם הישגים לימודיים נמוכים. </a:t>
            </a:r>
            <a:endParaRPr sz="2250">
              <a:latin typeface="Assistant"/>
              <a:ea typeface="Assistant"/>
              <a:cs typeface="Assistant"/>
              <a:sym typeface="Assistant"/>
            </a:endParaRPr>
          </a:p>
          <a:p>
            <a:pPr indent="-244475" lvl="0" marL="228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50"/>
              <a:buChar char="•"/>
            </a:pPr>
            <a:r>
              <a:rPr b="1" lang="iw-IL" sz="2250">
                <a:latin typeface="Assistant"/>
                <a:ea typeface="Assistant"/>
                <a:cs typeface="Assistant"/>
                <a:sym typeface="Assistant"/>
              </a:rPr>
              <a:t>קשיים רגשיים:</a:t>
            </a:r>
            <a:r>
              <a:rPr lang="iw-IL" sz="2250">
                <a:latin typeface="Assistant"/>
                <a:ea typeface="Assistant"/>
                <a:cs typeface="Assistant"/>
                <a:sym typeface="Assistant"/>
              </a:rPr>
              <a:t> בעלי מורכבות רגשית, התנסויות קשות בעבר, משבר נקודתי וכו' אשר מצבם הרגשי אינו מאפשר להם פניות ללמידה.</a:t>
            </a:r>
            <a:endParaRPr sz="2250">
              <a:latin typeface="Assistant"/>
              <a:ea typeface="Assistant"/>
              <a:cs typeface="Assistant"/>
              <a:sym typeface="Assistant"/>
            </a:endParaRPr>
          </a:p>
          <a:p>
            <a:pPr indent="-244475" lvl="0" marL="228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50"/>
              <a:buChar char="•"/>
            </a:pPr>
            <a:r>
              <a:rPr b="1" lang="iw-IL" sz="2250">
                <a:latin typeface="Assistant"/>
                <a:ea typeface="Assistant"/>
                <a:cs typeface="Assistant"/>
                <a:sym typeface="Assistant"/>
              </a:rPr>
              <a:t>קשיים משפחתיים: </a:t>
            </a:r>
            <a:r>
              <a:rPr lang="iw-IL" sz="2250">
                <a:latin typeface="Assistant"/>
                <a:ea typeface="Assistant"/>
                <a:cs typeface="Assistant"/>
                <a:sym typeface="Assistant"/>
              </a:rPr>
              <a:t>תלמידים ממשפחות מורכבות, שעברו משברים במשפחה, קשיים תפקודיים של ההורים, מצב כלכלי קשה וכו'.</a:t>
            </a:r>
            <a:endParaRPr sz="2250">
              <a:latin typeface="Assistant"/>
              <a:ea typeface="Assistant"/>
              <a:cs typeface="Assistant"/>
              <a:sym typeface="Assistant"/>
            </a:endParaRPr>
          </a:p>
          <a:p>
            <a:pPr indent="-244475" lvl="0" marL="228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50"/>
              <a:buChar char="•"/>
            </a:pPr>
            <a:r>
              <a:rPr b="1" lang="iw-IL" sz="2250">
                <a:latin typeface="Assistant"/>
                <a:ea typeface="Assistant"/>
                <a:cs typeface="Assistant"/>
                <a:sym typeface="Assistant"/>
              </a:rPr>
              <a:t>קשיים חברתיים: </a:t>
            </a:r>
            <a:r>
              <a:rPr lang="iw-IL" sz="2250">
                <a:latin typeface="Assistant"/>
                <a:ea typeface="Assistant"/>
                <a:cs typeface="Assistant"/>
                <a:sym typeface="Assistant"/>
              </a:rPr>
              <a:t>תלמידים שהתנהגותם מאופיינת בתחושת ניכור כלפי בית הספר, חשדנות כלפי הסביבה, מעורבות בתופעות אלימות ודחייה חברתית. </a:t>
            </a:r>
            <a:endParaRPr sz="2250">
              <a:latin typeface="Assistant"/>
              <a:ea typeface="Assistant"/>
              <a:cs typeface="Assistant"/>
              <a:sym typeface="Assistant"/>
            </a:endParaRPr>
          </a:p>
          <a:p>
            <a:pPr indent="-228600" lvl="0" marL="228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50"/>
              <a:buNone/>
            </a:pPr>
            <a:r>
              <a:t/>
            </a:r>
            <a:endParaRPr sz="2250"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>
            <p:ph type="title"/>
          </p:nvPr>
        </p:nvSpPr>
        <p:spPr>
          <a:xfrm>
            <a:off x="1341120" y="421931"/>
            <a:ext cx="9509759" cy="1550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b="1" lang="iw-IL" sz="3200">
                <a:latin typeface="Assistant"/>
                <a:ea typeface="Assistant"/>
                <a:cs typeface="Assistant"/>
                <a:sym typeface="Assistant"/>
              </a:rPr>
              <a:t>תפקידי רכזת המל"א</a:t>
            </a:r>
            <a:br>
              <a:rPr b="1" lang="iw-IL" sz="3200">
                <a:latin typeface="Assistant"/>
                <a:ea typeface="Assistant"/>
                <a:cs typeface="Assistant"/>
                <a:sym typeface="Assistant"/>
              </a:rPr>
            </a:br>
            <a:br>
              <a:rPr b="1" lang="iw-IL">
                <a:latin typeface="Assistant"/>
                <a:ea typeface="Assistant"/>
                <a:cs typeface="Assistant"/>
                <a:sym typeface="Assistant"/>
              </a:rPr>
            </a:br>
            <a:r>
              <a:rPr b="1" lang="iw-IL" sz="2200">
                <a:latin typeface="Assistant"/>
                <a:ea typeface="Assistant"/>
                <a:cs typeface="Assistant"/>
                <a:sym typeface="Assistant"/>
              </a:rPr>
              <a:t>בניית תוכנית טיפולית, ליווי התוכנית ומעקב אחריה</a:t>
            </a:r>
            <a:endParaRPr b="1" sz="340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37" name="Google Shape;137;p6"/>
          <p:cNvSpPr txBox="1"/>
          <p:nvPr>
            <p:ph idx="1" type="body"/>
          </p:nvPr>
        </p:nvSpPr>
        <p:spPr>
          <a:xfrm>
            <a:off x="1434345" y="2177610"/>
            <a:ext cx="9509700" cy="31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0825" lvl="0" marL="2286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50"/>
              <a:buFont typeface="Assistant"/>
              <a:buChar char="•"/>
            </a:pPr>
            <a:r>
              <a:rPr b="1" lang="iw-IL" sz="2350">
                <a:latin typeface="Assistant"/>
                <a:ea typeface="Assistant"/>
                <a:cs typeface="Assistant"/>
                <a:sym typeface="Assistant"/>
              </a:rPr>
              <a:t>עבודה במישור האישי אל מול התלמיד</a:t>
            </a:r>
            <a:r>
              <a:rPr lang="iw-IL" sz="2350">
                <a:latin typeface="Assistant"/>
                <a:ea typeface="Assistant"/>
                <a:cs typeface="Assistant"/>
                <a:sym typeface="Assistant"/>
              </a:rPr>
              <a:t> – בניית יחסי אמון ויצירת קשר.</a:t>
            </a:r>
            <a:endParaRPr sz="2350">
              <a:latin typeface="Assistant"/>
              <a:ea typeface="Assistant"/>
              <a:cs typeface="Assistant"/>
              <a:sym typeface="Assistant"/>
            </a:endParaRPr>
          </a:p>
          <a:p>
            <a:pPr indent="-250825" lvl="0" marL="228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50"/>
              <a:buFont typeface="Assistant"/>
              <a:buChar char="•"/>
            </a:pPr>
            <a:r>
              <a:rPr b="1" lang="iw-IL" sz="2350">
                <a:latin typeface="Assistant"/>
                <a:ea typeface="Assistant"/>
                <a:cs typeface="Assistant"/>
                <a:sym typeface="Assistant"/>
              </a:rPr>
              <a:t>עבודה במישור המשפחתי</a:t>
            </a:r>
            <a:r>
              <a:rPr lang="iw-IL" sz="2350">
                <a:latin typeface="Assistant"/>
                <a:ea typeface="Assistant"/>
                <a:cs typeface="Assistant"/>
                <a:sym typeface="Assistant"/>
              </a:rPr>
              <a:t> – קשר רציף עם ההורים במטרה לבנות מערכת יחסים חיובית על מול בית הספר ואל מול התהליך. </a:t>
            </a:r>
            <a:endParaRPr sz="2350">
              <a:latin typeface="Assistant"/>
              <a:ea typeface="Assistant"/>
              <a:cs typeface="Assistant"/>
              <a:sym typeface="Assistant"/>
            </a:endParaRPr>
          </a:p>
          <a:p>
            <a:pPr indent="-250825" lvl="0" marL="228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50"/>
              <a:buFont typeface="Assistant"/>
              <a:buChar char="•"/>
            </a:pPr>
            <a:r>
              <a:rPr b="1" lang="iw-IL" sz="2350">
                <a:latin typeface="Assistant"/>
                <a:ea typeface="Assistant"/>
                <a:cs typeface="Assistant"/>
                <a:sym typeface="Assistant"/>
              </a:rPr>
              <a:t>עבודה במישור החינוכי</a:t>
            </a:r>
            <a:r>
              <a:rPr lang="iw-IL" sz="2350">
                <a:latin typeface="Assistant"/>
                <a:ea typeface="Assistant"/>
                <a:cs typeface="Assistant"/>
                <a:sym typeface="Assistant"/>
              </a:rPr>
              <a:t> – קשר עם מחנכות ומורות מקצועיות על מנת לבנות תוכנית התערבות מיטבית וכן מתן תחושת יחד בעבודה סביב הילד. </a:t>
            </a:r>
            <a:endParaRPr sz="2350">
              <a:latin typeface="Assistant"/>
              <a:ea typeface="Assistant"/>
              <a:cs typeface="Assistant"/>
              <a:sym typeface="Assistant"/>
            </a:endParaRPr>
          </a:p>
          <a:p>
            <a:pPr indent="-250825" lvl="0" marL="228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50"/>
              <a:buFont typeface="Assistant"/>
              <a:buChar char="•"/>
            </a:pPr>
            <a:r>
              <a:rPr b="1" lang="iw-IL" sz="2350">
                <a:latin typeface="Assistant"/>
                <a:ea typeface="Assistant"/>
                <a:cs typeface="Assistant"/>
                <a:sym typeface="Assistant"/>
              </a:rPr>
              <a:t>עבודת ריכוז</a:t>
            </a:r>
            <a:r>
              <a:rPr lang="iw-IL" sz="2350">
                <a:latin typeface="Assistant"/>
                <a:ea typeface="Assistant"/>
                <a:cs typeface="Assistant"/>
                <a:sym typeface="Assistant"/>
              </a:rPr>
              <a:t> – ליווי והדרכה של צוות המורים והמתנדבים בחדר המל"א</a:t>
            </a:r>
            <a:endParaRPr sz="2350">
              <a:latin typeface="Assistant"/>
              <a:ea typeface="Assistant"/>
              <a:cs typeface="Assistant"/>
              <a:sym typeface="Assistant"/>
            </a:endParaRPr>
          </a:p>
          <a:p>
            <a:pPr indent="-250825" lvl="0" marL="228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50"/>
              <a:buFont typeface="Assistant"/>
              <a:buChar char="•"/>
            </a:pPr>
            <a:r>
              <a:rPr b="1" lang="iw-IL" sz="2350">
                <a:latin typeface="Assistant"/>
                <a:ea typeface="Assistant"/>
                <a:cs typeface="Assistant"/>
                <a:sym typeface="Assistant"/>
              </a:rPr>
              <a:t>קשר עם גורמי חוץ</a:t>
            </a:r>
            <a:endParaRPr b="1" sz="2350">
              <a:latin typeface="Assistant"/>
              <a:ea typeface="Assistant"/>
              <a:cs typeface="Assistant"/>
              <a:sym typeface="Assistant"/>
            </a:endParaRPr>
          </a:p>
          <a:p>
            <a:pPr indent="-228600" lvl="0" marL="228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50"/>
              <a:buNone/>
            </a:pPr>
            <a:r>
              <a:t/>
            </a:r>
            <a:endParaRPr sz="2350"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9873" y="2048306"/>
            <a:ext cx="7748803" cy="48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9"/>
          <p:cNvSpPr txBox="1"/>
          <p:nvPr>
            <p:ph type="title"/>
          </p:nvPr>
        </p:nvSpPr>
        <p:spPr>
          <a:xfrm>
            <a:off x="1432560" y="1214845"/>
            <a:ext cx="9509700" cy="6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b="1" lang="iw-IL" sz="3200">
                <a:latin typeface="Assistant"/>
                <a:ea typeface="Assistant"/>
                <a:cs typeface="Assistant"/>
                <a:sym typeface="Assistant"/>
              </a:rPr>
              <a:t>שיתופי פעולה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/>
          <p:nvPr>
            <p:ph type="title"/>
          </p:nvPr>
        </p:nvSpPr>
        <p:spPr>
          <a:xfrm>
            <a:off x="1341119" y="644648"/>
            <a:ext cx="9509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Gill Sans"/>
              <a:buNone/>
            </a:pPr>
            <a:r>
              <a:rPr b="1" lang="iw-IL" sz="3940">
                <a:latin typeface="Assistant"/>
                <a:ea typeface="Assistant"/>
                <a:cs typeface="Assistant"/>
                <a:sym typeface="Assistant"/>
              </a:rPr>
              <a:t>תהליך כניסה למל"א</a:t>
            </a:r>
            <a:endParaRPr b="1" sz="3940"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149" name="Google Shape;149;p7"/>
          <p:cNvGrpSpPr/>
          <p:nvPr/>
        </p:nvGrpSpPr>
        <p:grpSpPr>
          <a:xfrm>
            <a:off x="1450975" y="2016125"/>
            <a:ext cx="9604375" cy="3449637"/>
            <a:chOff x="0" y="0"/>
            <a:chExt cx="9604375" cy="3449637"/>
          </a:xfrm>
        </p:grpSpPr>
        <p:sp>
          <p:nvSpPr>
            <p:cNvPr id="150" name="Google Shape;150;p7"/>
            <p:cNvSpPr/>
            <p:nvPr/>
          </p:nvSpPr>
          <p:spPr>
            <a:xfrm>
              <a:off x="0" y="0"/>
              <a:ext cx="7683500" cy="75892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E65196"/>
                </a:gs>
                <a:gs pos="69000">
                  <a:srgbClr val="DE1B77"/>
                </a:gs>
                <a:gs pos="100000">
                  <a:srgbClr val="C8237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7"/>
            <p:cNvSpPr txBox="1"/>
            <p:nvPr/>
          </p:nvSpPr>
          <p:spPr>
            <a:xfrm>
              <a:off x="22228" y="22228"/>
              <a:ext cx="6800437" cy="7144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ill Sans"/>
                <a:buNone/>
              </a:pPr>
              <a:r>
                <a:rPr i="0" lang="iw-IL" sz="1800" u="none" cap="none" strike="noStrike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בניית רשימת תלמידים ע"פ קריטריונים 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1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ill Sans"/>
                <a:buNone/>
              </a:pPr>
              <a:r>
                <a:rPr i="0" lang="iw-IL" sz="1800" u="none" cap="none" strike="noStrike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מנהלת, יועצת, רכזת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643493" y="896905"/>
              <a:ext cx="7683500" cy="75892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C37CF5"/>
                </a:gs>
                <a:gs pos="69000">
                  <a:srgbClr val="A63FEE"/>
                </a:gs>
                <a:gs pos="100000">
                  <a:srgbClr val="9D3DE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7"/>
            <p:cNvSpPr txBox="1"/>
            <p:nvPr/>
          </p:nvSpPr>
          <p:spPr>
            <a:xfrm>
              <a:off x="665721" y="919133"/>
              <a:ext cx="6502252" cy="7144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ill Sans"/>
                <a:buNone/>
              </a:pPr>
              <a:r>
                <a:rPr i="0" lang="iw-IL" sz="1800" u="none" cap="none" strike="noStrike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היכרות ראשונית וקביעת מטרות 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1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ill Sans"/>
                <a:buNone/>
              </a:pPr>
              <a:r>
                <a:rPr i="0" lang="iw-IL" sz="1800" u="none" cap="none" strike="noStrike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מחנכת, רכזת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1277381" y="1793811"/>
              <a:ext cx="7683500" cy="75892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8168B7"/>
                </a:gs>
                <a:gs pos="69000">
                  <a:srgbClr val="6546A1"/>
                </a:gs>
                <a:gs pos="100000">
                  <a:srgbClr val="5F43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7"/>
            <p:cNvSpPr txBox="1"/>
            <p:nvPr/>
          </p:nvSpPr>
          <p:spPr>
            <a:xfrm>
              <a:off x="1299609" y="1816039"/>
              <a:ext cx="6511857" cy="7144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ill Sans"/>
                <a:buNone/>
              </a:pPr>
              <a:r>
                <a:rPr i="0" lang="iw-IL" sz="1800" u="none" cap="none" strike="noStrike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היכרות מעמיקה ואישור השתתפות בפרויקט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1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ill Sans"/>
                <a:buNone/>
              </a:pPr>
              <a:r>
                <a:rPr i="0" lang="iw-IL" sz="1800" u="none" cap="none" strike="noStrike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הורים, מחנכת, יועצת, רכזת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1920875" y="2690717"/>
              <a:ext cx="7683500" cy="75892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6177AE"/>
                </a:gs>
                <a:gs pos="69000">
                  <a:srgbClr val="425A98"/>
                </a:gs>
                <a:gs pos="100000">
                  <a:srgbClr val="3D559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7"/>
            <p:cNvSpPr txBox="1"/>
            <p:nvPr/>
          </p:nvSpPr>
          <p:spPr>
            <a:xfrm>
              <a:off x="1943103" y="2712945"/>
              <a:ext cx="6502252" cy="7144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ill Sans"/>
                <a:buNone/>
              </a:pPr>
              <a:r>
                <a:rPr i="0" lang="iw-IL" sz="1800" u="none" cap="none" strike="noStrike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היכרות אישית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1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ill Sans"/>
                <a:buNone/>
              </a:pPr>
              <a:r>
                <a:rPr i="0" lang="iw-IL" sz="1800" u="none" cap="none" strike="noStrike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תלמיד, רכזת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7190201" y="581264"/>
              <a:ext cx="493298" cy="493298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F1CDDA">
                <a:alpha val="89803"/>
              </a:srgbClr>
            </a:solidFill>
            <a:ln cap="flat" cmpd="sng" w="9525">
              <a:solidFill>
                <a:srgbClr val="F1CDD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7"/>
            <p:cNvSpPr txBox="1"/>
            <p:nvPr/>
          </p:nvSpPr>
          <p:spPr>
            <a:xfrm>
              <a:off x="7301193" y="581264"/>
              <a:ext cx="271314" cy="3712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200" lIns="29200" spcFirstLastPara="1" rIns="29200" wrap="square" tIns="292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Gill Sans"/>
                <a:buNone/>
              </a:pPr>
              <a:r>
                <a:t/>
              </a:r>
              <a:endParaRPr b="0" i="0" sz="2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7833694" y="1478169"/>
              <a:ext cx="493298" cy="493298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E7D4F9">
                <a:alpha val="89803"/>
              </a:srgbClr>
            </a:solidFill>
            <a:ln cap="flat" cmpd="sng" w="9525">
              <a:solidFill>
                <a:srgbClr val="E7D4F9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7"/>
            <p:cNvSpPr txBox="1"/>
            <p:nvPr/>
          </p:nvSpPr>
          <p:spPr>
            <a:xfrm>
              <a:off x="7944686" y="1478169"/>
              <a:ext cx="271314" cy="3712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200" lIns="29200" spcFirstLastPara="1" rIns="29200" wrap="square" tIns="292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Gill Sans"/>
                <a:buNone/>
              </a:pPr>
              <a:r>
                <a:t/>
              </a:r>
              <a:endParaRPr b="0" i="0" sz="2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8467583" y="2375075"/>
              <a:ext cx="493298" cy="493298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D6D1E3">
                <a:alpha val="89803"/>
              </a:srgbClr>
            </a:solidFill>
            <a:ln cap="flat" cmpd="sng" w="9525">
              <a:solidFill>
                <a:srgbClr val="D6D1E3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7"/>
            <p:cNvSpPr txBox="1"/>
            <p:nvPr/>
          </p:nvSpPr>
          <p:spPr>
            <a:xfrm>
              <a:off x="8578575" y="2375075"/>
              <a:ext cx="271314" cy="3712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200" lIns="29200" spcFirstLastPara="1" rIns="29200" wrap="square" tIns="292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Gill Sans"/>
                <a:buNone/>
              </a:pPr>
              <a:r>
                <a:t/>
              </a:r>
              <a:endParaRPr b="0" i="0" sz="2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"/>
          <p:cNvSpPr txBox="1"/>
          <p:nvPr>
            <p:ph type="title"/>
          </p:nvPr>
        </p:nvSpPr>
        <p:spPr>
          <a:xfrm>
            <a:off x="1393371" y="966655"/>
            <a:ext cx="9509759" cy="608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b="1" lang="iw-IL" sz="3200">
                <a:latin typeface="Assistant"/>
                <a:ea typeface="Assistant"/>
                <a:cs typeface="Assistant"/>
                <a:sym typeface="Assistant"/>
              </a:rPr>
              <a:t>דגשים בבניית תוכנית טיפולית 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169" name="Google Shape;169;p8"/>
          <p:cNvGrpSpPr/>
          <p:nvPr/>
        </p:nvGrpSpPr>
        <p:grpSpPr>
          <a:xfrm>
            <a:off x="4083464" y="2082868"/>
            <a:ext cx="4268910" cy="4113816"/>
            <a:chOff x="948378" y="202"/>
            <a:chExt cx="4268910" cy="4113816"/>
          </a:xfrm>
        </p:grpSpPr>
        <p:sp>
          <p:nvSpPr>
            <p:cNvPr id="170" name="Google Shape;170;p8"/>
            <p:cNvSpPr/>
            <p:nvPr/>
          </p:nvSpPr>
          <p:spPr>
            <a:xfrm>
              <a:off x="1377270" y="510632"/>
              <a:ext cx="3411126" cy="3411126"/>
            </a:xfrm>
            <a:prstGeom prst="blockArc">
              <a:avLst>
                <a:gd fmla="val 11880000" name="adj1"/>
                <a:gd fmla="val 16200000" name="adj2"/>
                <a:gd fmla="val 4644" name="adj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1377270" y="510632"/>
              <a:ext cx="3411126" cy="3411126"/>
            </a:xfrm>
            <a:prstGeom prst="blockArc">
              <a:avLst>
                <a:gd fmla="val 7560000" name="adj1"/>
                <a:gd fmla="val 11880000" name="adj2"/>
                <a:gd fmla="val 4644" name="adj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1377270" y="510632"/>
              <a:ext cx="3411126" cy="3411126"/>
            </a:xfrm>
            <a:prstGeom prst="blockArc">
              <a:avLst>
                <a:gd fmla="val 3240000" name="adj1"/>
                <a:gd fmla="val 7560000" name="adj2"/>
                <a:gd fmla="val 4644" name="adj3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1377270" y="510632"/>
              <a:ext cx="3411126" cy="3411126"/>
            </a:xfrm>
            <a:prstGeom prst="blockArc">
              <a:avLst>
                <a:gd fmla="val 20520000" name="adj1"/>
                <a:gd fmla="val 3240000" name="adj2"/>
                <a:gd fmla="val 4644" name="adj3"/>
              </a:avLst>
            </a:prstGeom>
            <a:solidFill>
              <a:srgbClr val="BA71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1377270" y="510632"/>
              <a:ext cx="3411126" cy="3411126"/>
            </a:xfrm>
            <a:prstGeom prst="blockArc">
              <a:avLst>
                <a:gd fmla="val 16200000" name="adj1"/>
                <a:gd fmla="val 20520000" name="adj2"/>
                <a:gd fmla="val 4644" name="adj3"/>
              </a:avLst>
            </a:prstGeom>
            <a:solidFill>
              <a:srgbClr val="DD45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2297072" y="1430434"/>
              <a:ext cx="1571522" cy="1571522"/>
            </a:xfrm>
            <a:prstGeom prst="ellipse">
              <a:avLst/>
            </a:prstGeom>
            <a:solidFill>
              <a:srgbClr val="B71B42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8"/>
            <p:cNvSpPr txBox="1"/>
            <p:nvPr/>
          </p:nvSpPr>
          <p:spPr>
            <a:xfrm>
              <a:off x="2527216" y="1660578"/>
              <a:ext cx="1111234" cy="1111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40625" spcFirstLastPara="1" rIns="40625" wrap="square" tIns="406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Gill Sans"/>
                <a:buNone/>
              </a:pPr>
              <a:r>
                <a:rPr i="0" lang="iw-IL" sz="3200" u="none" cap="none" strike="noStrike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תלמיד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2532801" y="202"/>
              <a:ext cx="1100065" cy="1100065"/>
            </a:xfrm>
            <a:prstGeom prst="ellipse">
              <a:avLst/>
            </a:prstGeom>
            <a:solidFill>
              <a:srgbClr val="DD458E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8"/>
            <p:cNvSpPr txBox="1"/>
            <p:nvPr/>
          </p:nvSpPr>
          <p:spPr>
            <a:xfrm>
              <a:off x="2693902" y="161303"/>
              <a:ext cx="777863" cy="7778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Gill Sans"/>
                <a:buNone/>
              </a:pPr>
              <a:r>
                <a:rPr i="0" lang="iw-IL" sz="1500" u="none" cap="none" strike="noStrike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משפחתי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4117223" y="1151352"/>
              <a:ext cx="1100065" cy="1100065"/>
            </a:xfrm>
            <a:prstGeom prst="ellipse">
              <a:avLst/>
            </a:prstGeom>
            <a:solidFill>
              <a:srgbClr val="BA71EE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8"/>
            <p:cNvSpPr txBox="1"/>
            <p:nvPr/>
          </p:nvSpPr>
          <p:spPr>
            <a:xfrm>
              <a:off x="4278324" y="1312453"/>
              <a:ext cx="777863" cy="7778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Gill Sans"/>
                <a:buNone/>
              </a:pPr>
              <a:r>
                <a:rPr i="0" lang="iw-IL" sz="1500" u="none" cap="none" strike="noStrike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התנהגותי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3512028" y="3013953"/>
              <a:ext cx="1100065" cy="1100065"/>
            </a:xfrm>
            <a:prstGeom prst="ellipse">
              <a:avLst/>
            </a:prstGeom>
            <a:solidFill>
              <a:schemeClr val="accent4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8"/>
            <p:cNvSpPr txBox="1"/>
            <p:nvPr/>
          </p:nvSpPr>
          <p:spPr>
            <a:xfrm>
              <a:off x="3673129" y="3175054"/>
              <a:ext cx="777863" cy="7778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Gill Sans"/>
                <a:buNone/>
              </a:pPr>
              <a:r>
                <a:rPr i="0" lang="iw-IL" sz="1500" u="none" cap="none" strike="noStrike">
                  <a:solidFill>
                    <a:schemeClr val="lt1"/>
                  </a:solidFill>
                  <a:latin typeface="Gisha"/>
                  <a:ea typeface="Gisha"/>
                  <a:cs typeface="Gisha"/>
                  <a:sym typeface="Gisha"/>
                </a:rPr>
                <a:t>לימודי</a:t>
              </a:r>
              <a:endParaRPr>
                <a:latin typeface="Gisha"/>
                <a:ea typeface="Gisha"/>
                <a:cs typeface="Gisha"/>
                <a:sym typeface="Gisha"/>
              </a:endParaRPr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1553573" y="3013953"/>
              <a:ext cx="1100065" cy="1100065"/>
            </a:xfrm>
            <a:prstGeom prst="ellipse">
              <a:avLst/>
            </a:prstGeom>
            <a:solidFill>
              <a:schemeClr val="accent5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8"/>
            <p:cNvSpPr txBox="1"/>
            <p:nvPr/>
          </p:nvSpPr>
          <p:spPr>
            <a:xfrm>
              <a:off x="1714674" y="3175054"/>
              <a:ext cx="777863" cy="7778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Gill Sans"/>
                <a:buNone/>
              </a:pPr>
              <a:r>
                <a:rPr i="0" lang="iw-IL" sz="1500" u="none" cap="none" strike="noStrike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חברתי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948378" y="1151352"/>
              <a:ext cx="1100065" cy="1100065"/>
            </a:xfrm>
            <a:prstGeom prst="ellipse">
              <a:avLst/>
            </a:prstGeom>
            <a:solidFill>
              <a:schemeClr val="accent6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8"/>
            <p:cNvSpPr txBox="1"/>
            <p:nvPr/>
          </p:nvSpPr>
          <p:spPr>
            <a:xfrm>
              <a:off x="1109479" y="1312453"/>
              <a:ext cx="777863" cy="7778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Gill Sans"/>
                <a:buNone/>
              </a:pPr>
              <a:r>
                <a:rPr i="0" lang="iw-IL" sz="1500" u="none" cap="none" strike="noStrike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רגשי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cean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גלריה">
  <a:themeElements>
    <a:clrScheme name="גלריה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2017-11-12T11:09:18Z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0x010100DEBB3141636B894099107E6745BE213F04000498BE45EB900B4AB4820FEB2B334769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